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257" r:id="rId3"/>
    <p:sldId id="296" r:id="rId4"/>
    <p:sldId id="267" r:id="rId5"/>
    <p:sldId id="283" r:id="rId6"/>
    <p:sldId id="282" r:id="rId7"/>
    <p:sldId id="281" r:id="rId8"/>
    <p:sldId id="289" r:id="rId9"/>
    <p:sldId id="260" r:id="rId10"/>
    <p:sldId id="294" r:id="rId11"/>
    <p:sldId id="272" r:id="rId12"/>
    <p:sldId id="273" r:id="rId13"/>
    <p:sldId id="280" r:id="rId14"/>
    <p:sldId id="295" r:id="rId15"/>
    <p:sldId id="268" r:id="rId16"/>
    <p:sldId id="278" r:id="rId17"/>
    <p:sldId id="274" r:id="rId18"/>
    <p:sldId id="304" r:id="rId19"/>
    <p:sldId id="297" r:id="rId20"/>
    <p:sldId id="299" r:id="rId21"/>
    <p:sldId id="301" r:id="rId22"/>
    <p:sldId id="305" r:id="rId23"/>
    <p:sldId id="306" r:id="rId24"/>
    <p:sldId id="307" r:id="rId25"/>
    <p:sldId id="300" r:id="rId26"/>
    <p:sldId id="311" r:id="rId27"/>
    <p:sldId id="310" r:id="rId28"/>
    <p:sldId id="302" r:id="rId29"/>
    <p:sldId id="303" r:id="rId30"/>
    <p:sldId id="308" r:id="rId31"/>
    <p:sldId id="312" r:id="rId32"/>
    <p:sldId id="290" r:id="rId33"/>
    <p:sldId id="292" r:id="rId34"/>
    <p:sldId id="293" r:id="rId35"/>
    <p:sldId id="279" r:id="rId36"/>
    <p:sldId id="291" r:id="rId37"/>
    <p:sldId id="262" r:id="rId38"/>
    <p:sldId id="313" r:id="rId39"/>
    <p:sldId id="309"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62035" autoAdjust="0"/>
  </p:normalViewPr>
  <p:slideViewPr>
    <p:cSldViewPr snapToGrid="0" snapToObjects="1">
      <p:cViewPr varScale="1">
        <p:scale>
          <a:sx n="53" d="100"/>
          <a:sy n="53" d="100"/>
        </p:scale>
        <p:origin x="2314"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8463D-E1CD-47BA-8CFB-F50E4567FE91}" type="datetimeFigureOut">
              <a:rPr lang="en-US" smtClean="0"/>
              <a:t>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1A06D-EEE2-42B8-9887-41712B67840D}" type="slidenum">
              <a:rPr lang="en-US" smtClean="0"/>
              <a:t>‹#›</a:t>
            </a:fld>
            <a:endParaRPr lang="en-US"/>
          </a:p>
        </p:txBody>
      </p:sp>
    </p:spTree>
    <p:extLst>
      <p:ext uri="{BB962C8B-B14F-4D97-AF65-F5344CB8AC3E}">
        <p14:creationId xmlns:p14="http://schemas.microsoft.com/office/powerpoint/2010/main" val="302397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pe.hhs.gov/sites/default/files/documents/0bcc372f4755cca29ebc80a47cfe300e/child-adolescent-mh-covid.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Ideation</a:t>
            </a:r>
          </a:p>
          <a:p>
            <a:pPr lvl="1"/>
            <a:r>
              <a:rPr lang="en-US" dirty="0"/>
              <a:t>Positive screens for suicidal ideation have increased overall in youth presented in ED (Pediatrics, 2021)</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CDC (CDC, Morbidity &amp; Mortality Weekly Report (2020) report in June:</a:t>
            </a:r>
          </a:p>
          <a:p>
            <a:pPr lvl="1"/>
            <a:r>
              <a:rPr lang="en-US" b="0" i="0" dirty="0">
                <a:solidFill>
                  <a:srgbClr val="000000"/>
                </a:solidFill>
                <a:effectLst/>
                <a:latin typeface="Open Sans" panose="020B0606030504020204" pitchFamily="34" charset="0"/>
              </a:rPr>
              <a:t>During 2020, the proportion of mental health–related emergency department (ED) visits among adolescents aged 12–17 years increased 31% compared with that during 2019.</a:t>
            </a:r>
          </a:p>
          <a:p>
            <a:pPr lvl="1"/>
            <a:r>
              <a:rPr lang="en-US" b="0" i="0" dirty="0">
                <a:solidFill>
                  <a:srgbClr val="000000"/>
                </a:solidFill>
                <a:effectLst/>
                <a:latin typeface="Open Sans" panose="020B0606030504020204" pitchFamily="34" charset="0"/>
              </a:rPr>
              <a:t>In May 2020, during the COVID-19 pandemic, ED visits for suspected suicide attempts began to increase among adolescents aged 12–17 years, especially girls. During February 21–March 20, 2021, suspected suicide attempt ED visits were 50.6% higher among girls aged 12–17 years than during the same period in 2019; among boys aged 12–17 years, suspected suicide attempt ED visits increased 3.7%.</a:t>
            </a:r>
            <a:endParaRPr lang="en-US" dirty="0"/>
          </a:p>
          <a:p>
            <a:endParaRPr lang="en-US" dirty="0"/>
          </a:p>
        </p:txBody>
      </p:sp>
      <p:sp>
        <p:nvSpPr>
          <p:cNvPr id="4" name="Slide Number Placeholder 3"/>
          <p:cNvSpPr>
            <a:spLocks noGrp="1"/>
          </p:cNvSpPr>
          <p:nvPr>
            <p:ph type="sldNum" sz="quarter" idx="5"/>
          </p:nvPr>
        </p:nvSpPr>
        <p:spPr/>
        <p:txBody>
          <a:bodyPr/>
          <a:lstStyle/>
          <a:p>
            <a:fld id="{BCA1A06D-EEE2-42B8-9887-41712B67840D}" type="slidenum">
              <a:rPr lang="en-US" smtClean="0"/>
              <a:t>19</a:t>
            </a:fld>
            <a:endParaRPr lang="en-US"/>
          </a:p>
        </p:txBody>
      </p:sp>
    </p:spTree>
    <p:extLst>
      <p:ext uri="{BB962C8B-B14F-4D97-AF65-F5344CB8AC3E}">
        <p14:creationId xmlns:p14="http://schemas.microsoft.com/office/powerpoint/2010/main" val="265819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Globally, anxiety and depression symptoms doubled (Racine, et al., 2021): </a:t>
            </a:r>
            <a:r>
              <a:rPr lang="en-US" b="0" i="0" dirty="0">
                <a:solidFill>
                  <a:srgbClr val="333333"/>
                </a:solidFill>
                <a:effectLst/>
                <a:latin typeface="Guardian TextSans Web"/>
              </a:rPr>
              <a:t>the pooled prevalence estimates of clinically elevated child and adolescent depression and anxiety were 25.2% and 20.5%, respectively. The prevalence of depression and anxiety symptoms during COVID-19 have doubled, compared with </a:t>
            </a:r>
            <a:r>
              <a:rPr lang="en-US" b="0" i="0" dirty="0" err="1">
                <a:solidFill>
                  <a:srgbClr val="333333"/>
                </a:solidFill>
                <a:effectLst/>
                <a:latin typeface="Guardian TextSans Web"/>
              </a:rPr>
              <a:t>prepandemic</a:t>
            </a:r>
            <a:r>
              <a:rPr lang="en-US" b="0" i="0" dirty="0">
                <a:solidFill>
                  <a:srgbClr val="333333"/>
                </a:solidFill>
                <a:effectLst/>
                <a:latin typeface="Guardian TextSans Web"/>
              </a:rPr>
              <a:t> estimates, and moderator analyses revealed that prevalence rates were higher when collected later in the pandemic, in older adolescents, and in girls.</a:t>
            </a:r>
          </a:p>
          <a:p>
            <a:endParaRPr lang="en-US" dirty="0"/>
          </a:p>
          <a:p>
            <a:r>
              <a:rPr lang="en-US" dirty="0"/>
              <a:t>Significant increase in the diagnosis od disorders: anxiety disorders up 25.6% and Major Depressive Disorders up 27.6% (Lancet, October 2021)</a:t>
            </a:r>
          </a:p>
          <a:p>
            <a:r>
              <a:rPr lang="en-US" b="0" i="0" dirty="0">
                <a:solidFill>
                  <a:srgbClr val="434343"/>
                </a:solidFill>
                <a:effectLst/>
                <a:latin typeface="MinionPro"/>
              </a:rPr>
              <a:t> 32.8% of U.S. adults experienced elevated depressive symptoms in 2021, compared to 27.8% of adults in the early months of the pandemic in 2020, and 8.5% before the pandemic.</a:t>
            </a:r>
            <a:endParaRPr lang="en-US" dirty="0"/>
          </a:p>
          <a:p>
            <a:endParaRPr lang="en-US" dirty="0"/>
          </a:p>
          <a:p>
            <a:r>
              <a:rPr lang="en-US" dirty="0"/>
              <a:t>Liu: </a:t>
            </a:r>
            <a:r>
              <a:rPr lang="en-US" b="0" i="0" dirty="0">
                <a:solidFill>
                  <a:srgbClr val="000000"/>
                </a:solidFill>
                <a:effectLst/>
                <a:latin typeface="Times New Roman" panose="02020603050405020304" pitchFamily="18" charset="0"/>
              </a:rPr>
              <a:t>Significant increases in depressive symptoms followed pandemic onset for boys and girls. However, this increase was earlier and more pronounced among girls than boys, whose depression only increased significantly during the persistent period and to a lesser degree. Trajectories of depression were influenced by loneliness and social connections.</a:t>
            </a:r>
            <a:endParaRPr lang="en-US" dirty="0"/>
          </a:p>
        </p:txBody>
      </p:sp>
      <p:sp>
        <p:nvSpPr>
          <p:cNvPr id="4" name="Slide Number Placeholder 3"/>
          <p:cNvSpPr>
            <a:spLocks noGrp="1"/>
          </p:cNvSpPr>
          <p:nvPr>
            <p:ph type="sldNum" sz="quarter" idx="5"/>
          </p:nvPr>
        </p:nvSpPr>
        <p:spPr/>
        <p:txBody>
          <a:bodyPr/>
          <a:lstStyle/>
          <a:p>
            <a:fld id="{BCA1A06D-EEE2-42B8-9887-41712B67840D}" type="slidenum">
              <a:rPr lang="en-US" smtClean="0"/>
              <a:t>20</a:t>
            </a:fld>
            <a:endParaRPr lang="en-US"/>
          </a:p>
        </p:txBody>
      </p:sp>
    </p:spTree>
    <p:extLst>
      <p:ext uri="{BB962C8B-B14F-4D97-AF65-F5344CB8AC3E}">
        <p14:creationId xmlns:p14="http://schemas.microsoft.com/office/powerpoint/2010/main" val="173119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Worsening of OCD symptoms, even in the face of ongoing treatment (</a:t>
            </a:r>
            <a:r>
              <a:rPr lang="en-US" dirty="0" err="1"/>
              <a:t>Zaccari</a:t>
            </a:r>
            <a:r>
              <a:rPr lang="en-US" dirty="0"/>
              <a:t> et al, 2021)</a:t>
            </a:r>
          </a:p>
          <a:p>
            <a:pPr lvl="1"/>
            <a:r>
              <a:rPr lang="en-US" dirty="0"/>
              <a:t>Especially worsening contamination fears</a:t>
            </a:r>
          </a:p>
          <a:p>
            <a:r>
              <a:rPr lang="en-US" b="0" i="0" dirty="0">
                <a:solidFill>
                  <a:srgbClr val="000000"/>
                </a:solidFill>
                <a:effectLst/>
              </a:rPr>
              <a:t>OCD severity during the pandemic has also been found to be directly correlated with:</a:t>
            </a:r>
          </a:p>
          <a:p>
            <a:pPr lvl="1"/>
            <a:r>
              <a:rPr lang="en-US" b="0" i="0" dirty="0">
                <a:solidFill>
                  <a:srgbClr val="000000"/>
                </a:solidFill>
                <a:effectLst/>
              </a:rPr>
              <a:t> suicidal ideation, poor coping, sleep disturbances, family conflict, avoidance, anxiety, depression, and medication adjustments</a:t>
            </a:r>
            <a:endParaRPr lang="en-US" dirty="0"/>
          </a:p>
          <a:p>
            <a:endParaRPr lang="en-US" dirty="0"/>
          </a:p>
        </p:txBody>
      </p:sp>
      <p:sp>
        <p:nvSpPr>
          <p:cNvPr id="4" name="Slide Number Placeholder 3"/>
          <p:cNvSpPr>
            <a:spLocks noGrp="1"/>
          </p:cNvSpPr>
          <p:nvPr>
            <p:ph type="sldNum" sz="quarter" idx="5"/>
          </p:nvPr>
        </p:nvSpPr>
        <p:spPr/>
        <p:txBody>
          <a:bodyPr/>
          <a:lstStyle/>
          <a:p>
            <a:fld id="{BCA1A06D-EEE2-42B8-9887-41712B67840D}" type="slidenum">
              <a:rPr lang="en-US" smtClean="0"/>
              <a:t>21</a:t>
            </a:fld>
            <a:endParaRPr lang="en-US"/>
          </a:p>
        </p:txBody>
      </p:sp>
    </p:spTree>
    <p:extLst>
      <p:ext uri="{BB962C8B-B14F-4D97-AF65-F5344CB8AC3E}">
        <p14:creationId xmlns:p14="http://schemas.microsoft.com/office/powerpoint/2010/main" val="200145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rPr>
              <a:t>P</a:t>
            </a:r>
            <a:r>
              <a:rPr lang="en-US" b="0" i="0" dirty="0">
                <a:solidFill>
                  <a:srgbClr val="000000"/>
                </a:solidFill>
                <a:effectLst/>
                <a:latin typeface="Times New Roman" panose="02020603050405020304" pitchFamily="18" charset="0"/>
              </a:rPr>
              <a:t>andemic increased the risk of multiple traumatic experiences and complex trauma (Vezina et al, 2020)</a:t>
            </a:r>
          </a:p>
          <a:p>
            <a:endParaRPr lang="en-US" b="0" i="0" dirty="0">
              <a:solidFill>
                <a:srgbClr val="000000"/>
              </a:solidFill>
              <a:effectLst/>
              <a:latin typeface="Times New Roman" panose="02020603050405020304" pitchFamily="18" charset="0"/>
            </a:endParaRP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For children living in socially disadvantaged environments characterized by poverty, the lack of access to developmentally appropriate resources, low levels of stimulation and responsive care, or inadequate supervision, the pandemic situation, by aggravated circumstances, may become an adverse childhood experience, generating toxic levels of stress (Holmes et al, 2020)</a:t>
            </a:r>
          </a:p>
          <a:p>
            <a:endParaRPr lang="en-US" dirty="0"/>
          </a:p>
        </p:txBody>
      </p:sp>
      <p:sp>
        <p:nvSpPr>
          <p:cNvPr id="4" name="Slide Number Placeholder 3"/>
          <p:cNvSpPr>
            <a:spLocks noGrp="1"/>
          </p:cNvSpPr>
          <p:nvPr>
            <p:ph type="sldNum" sz="quarter" idx="5"/>
          </p:nvPr>
        </p:nvSpPr>
        <p:spPr/>
        <p:txBody>
          <a:bodyPr/>
          <a:lstStyle/>
          <a:p>
            <a:fld id="{BCA1A06D-EEE2-42B8-9887-41712B67840D}" type="slidenum">
              <a:rPr lang="en-US" smtClean="0"/>
              <a:t>22</a:t>
            </a:fld>
            <a:endParaRPr lang="en-US"/>
          </a:p>
        </p:txBody>
      </p:sp>
    </p:spTree>
    <p:extLst>
      <p:ext uri="{BB962C8B-B14F-4D97-AF65-F5344CB8AC3E}">
        <p14:creationId xmlns:p14="http://schemas.microsoft.com/office/powerpoint/2010/main" val="11531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Health Questionnaire is a 9 item depression screen administered to adolescents age 11 and over  in a number of Children’s departments:</a:t>
            </a:r>
          </a:p>
          <a:p>
            <a:r>
              <a:rPr lang="en-US" dirty="0"/>
              <a:t>PHQ-9 Screening for Patients ages 11 &amp; older</a:t>
            </a:r>
          </a:p>
          <a:p>
            <a:pPr lvl="1"/>
            <a:r>
              <a:rPr lang="en-US" dirty="0"/>
              <a:t>Emergency Department</a:t>
            </a:r>
          </a:p>
          <a:p>
            <a:pPr lvl="1"/>
            <a:r>
              <a:rPr lang="en-US" dirty="0"/>
              <a:t>Urgent Care</a:t>
            </a:r>
          </a:p>
          <a:p>
            <a:pPr lvl="1"/>
            <a:r>
              <a:rPr lang="en-US" dirty="0"/>
              <a:t>Primary Care (14 locations across Nebraska and Council Bluffs)</a:t>
            </a:r>
          </a:p>
          <a:p>
            <a:pPr lvl="1"/>
            <a:r>
              <a:rPr lang="en-US" dirty="0"/>
              <a:t>Med Surg In-Patient Units</a:t>
            </a:r>
            <a:endParaRPr lang="en-US" dirty="0">
              <a:cs typeface="Calibri"/>
            </a:endParaRPr>
          </a:p>
          <a:p>
            <a:pPr lvl="1"/>
            <a:r>
              <a:rPr lang="en-US" dirty="0"/>
              <a:t>Specialty Care Clinics (Examples: Endocrine, Cystic Fibrosis, Oncology Survivorship, Foster Care)</a:t>
            </a:r>
            <a:endParaRPr lang="en-US" dirty="0">
              <a:cs typeface="Calibri"/>
            </a:endParaRPr>
          </a:p>
          <a:p>
            <a:endParaRPr lang="en-US" dirty="0"/>
          </a:p>
          <a:p>
            <a:r>
              <a:rPr lang="en-US" dirty="0"/>
              <a:t>Score 10 or higher, which indicates moderate depression</a:t>
            </a:r>
          </a:p>
        </p:txBody>
      </p:sp>
      <p:sp>
        <p:nvSpPr>
          <p:cNvPr id="4" name="Slide Number Placeholder 3"/>
          <p:cNvSpPr>
            <a:spLocks noGrp="1"/>
          </p:cNvSpPr>
          <p:nvPr>
            <p:ph type="sldNum" sz="quarter" idx="5"/>
          </p:nvPr>
        </p:nvSpPr>
        <p:spPr/>
        <p:txBody>
          <a:bodyPr/>
          <a:lstStyle/>
          <a:p>
            <a:fld id="{BCA1A06D-EEE2-42B8-9887-41712B67840D}" type="slidenum">
              <a:rPr lang="en-US" smtClean="0"/>
              <a:t>25</a:t>
            </a:fld>
            <a:endParaRPr lang="en-US"/>
          </a:p>
        </p:txBody>
      </p:sp>
    </p:spTree>
    <p:extLst>
      <p:ext uri="{BB962C8B-B14F-4D97-AF65-F5344CB8AC3E}">
        <p14:creationId xmlns:p14="http://schemas.microsoft.com/office/powerpoint/2010/main" val="251160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Traumatic Growth is a developing area of research in psychology. </a:t>
            </a:r>
            <a:r>
              <a:rPr lang="en-US" b="0" i="0" dirty="0">
                <a:solidFill>
                  <a:srgbClr val="202124"/>
                </a:solidFill>
                <a:effectLst/>
                <a:latin typeface="Roboto" panose="02000000000000000000" pitchFamily="2" charset="0"/>
              </a:rPr>
              <a:t>Posttraumatic growth (PTG) is a concept </a:t>
            </a:r>
            <a:r>
              <a:rPr lang="en-US" b="1" i="0" dirty="0">
                <a:solidFill>
                  <a:srgbClr val="202124"/>
                </a:solidFill>
                <a:effectLst/>
                <a:latin typeface="Roboto" panose="02000000000000000000" pitchFamily="2" charset="0"/>
              </a:rPr>
              <a:t>describing positive psychological change experienced as a result of struggling with highly challenging, highly stressful life circumstances</a:t>
            </a:r>
            <a:r>
              <a:rPr lang="en-US" b="0" i="0" dirty="0">
                <a:solidFill>
                  <a:srgbClr val="202124"/>
                </a:solidFill>
                <a:effectLst/>
                <a:latin typeface="Roboto" panose="02000000000000000000" pitchFamily="2" charset="0"/>
              </a:rPr>
              <a:t>.</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PTG looks for positive growth in five areas:</a:t>
            </a:r>
          </a:p>
          <a:p>
            <a:pPr algn="l" fontAlgn="t">
              <a:buFont typeface="Arial" panose="020B0604020202020204" pitchFamily="34" charset="0"/>
              <a:buChar char="•"/>
            </a:pPr>
            <a:r>
              <a:rPr lang="en-US" b="0" i="0" dirty="0">
                <a:solidFill>
                  <a:srgbClr val="000000"/>
                </a:solidFill>
                <a:effectLst/>
                <a:latin typeface="ProximaNova"/>
              </a:rPr>
              <a:t>Appreciation of life.</a:t>
            </a:r>
          </a:p>
          <a:p>
            <a:pPr algn="l" fontAlgn="t">
              <a:buFont typeface="Arial" panose="020B0604020202020204" pitchFamily="34" charset="0"/>
              <a:buChar char="•"/>
            </a:pPr>
            <a:r>
              <a:rPr lang="en-US" b="0" i="0" dirty="0">
                <a:solidFill>
                  <a:srgbClr val="000000"/>
                </a:solidFill>
                <a:effectLst/>
                <a:latin typeface="ProximaNova"/>
              </a:rPr>
              <a:t>Relationships with others.</a:t>
            </a:r>
          </a:p>
          <a:p>
            <a:pPr algn="l" fontAlgn="t">
              <a:buFont typeface="Arial" panose="020B0604020202020204" pitchFamily="34" charset="0"/>
              <a:buChar char="•"/>
            </a:pPr>
            <a:r>
              <a:rPr lang="en-US" b="0" i="0" dirty="0">
                <a:solidFill>
                  <a:srgbClr val="000000"/>
                </a:solidFill>
                <a:effectLst/>
                <a:latin typeface="ProximaNova"/>
              </a:rPr>
              <a:t>New possibilities in life.</a:t>
            </a:r>
          </a:p>
          <a:p>
            <a:pPr algn="l" fontAlgn="t">
              <a:buFont typeface="Arial" panose="020B0604020202020204" pitchFamily="34" charset="0"/>
              <a:buChar char="•"/>
            </a:pPr>
            <a:r>
              <a:rPr lang="en-US" b="0" i="0" dirty="0">
                <a:solidFill>
                  <a:srgbClr val="000000"/>
                </a:solidFill>
                <a:effectLst/>
                <a:latin typeface="ProximaNova"/>
              </a:rPr>
              <a:t>Personal strength.</a:t>
            </a:r>
          </a:p>
          <a:p>
            <a:pPr algn="l" fontAlgn="t">
              <a:buFont typeface="Arial" panose="020B0604020202020204" pitchFamily="34" charset="0"/>
              <a:buChar char="•"/>
            </a:pPr>
            <a:r>
              <a:rPr lang="en-US" b="0" i="0" dirty="0">
                <a:solidFill>
                  <a:srgbClr val="000000"/>
                </a:solidFill>
                <a:effectLst/>
                <a:latin typeface="ProximaNova"/>
              </a:rPr>
              <a:t>Spiritual change.</a:t>
            </a:r>
          </a:p>
          <a:p>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Positive Refocusing &amp; Reappraisal (Growth) VS Ruminating, Catastrophizing, and “Putting into Perspective” (Distress); (Zhen &amp; Zhou,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Personally Important PTG more powerful positive predictor for self esteem than commonly defined PTG (</a:t>
            </a:r>
            <a:r>
              <a:rPr lang="en-US" dirty="0" err="1"/>
              <a:t>Taku</a:t>
            </a:r>
            <a:r>
              <a:rPr lang="en-US" dirty="0"/>
              <a:t> &amp; McDiarmid, 2015)</a:t>
            </a:r>
          </a:p>
          <a:p>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NOT a silver lining, must avoid minimizing pain or loss</a:t>
            </a:r>
          </a:p>
          <a:p>
            <a:endParaRPr lang="en-US" b="0" i="0" dirty="0">
              <a:solidFill>
                <a:srgbClr val="202124"/>
              </a:solidFill>
              <a:effectLst/>
              <a:latin typeface="Roboto" panose="02000000000000000000" pitchFamily="2" charset="0"/>
            </a:endParaRPr>
          </a:p>
          <a:p>
            <a:r>
              <a:rPr lang="en-US" dirty="0"/>
              <a:t>https://blogs.scientificamerican.com/beautiful-minds/post-traumatic-growth-finding-meaning-and-creativity-in-adversity/</a:t>
            </a:r>
          </a:p>
          <a:p>
            <a:endParaRPr lang="en-US" dirty="0"/>
          </a:p>
          <a:p>
            <a:r>
              <a:rPr lang="en-US" dirty="0"/>
              <a:t>https://hbr.org/2020/07/growth-after-trauma</a:t>
            </a:r>
          </a:p>
        </p:txBody>
      </p:sp>
      <p:sp>
        <p:nvSpPr>
          <p:cNvPr id="4" name="Slide Number Placeholder 3"/>
          <p:cNvSpPr>
            <a:spLocks noGrp="1"/>
          </p:cNvSpPr>
          <p:nvPr>
            <p:ph type="sldNum" sz="quarter" idx="5"/>
          </p:nvPr>
        </p:nvSpPr>
        <p:spPr/>
        <p:txBody>
          <a:bodyPr/>
          <a:lstStyle/>
          <a:p>
            <a:fld id="{BCA1A06D-EEE2-42B8-9887-41712B67840D}" type="slidenum">
              <a:rPr lang="en-US" smtClean="0"/>
              <a:t>28</a:t>
            </a:fld>
            <a:endParaRPr lang="en-US"/>
          </a:p>
        </p:txBody>
      </p:sp>
    </p:spTree>
    <p:extLst>
      <p:ext uri="{BB962C8B-B14F-4D97-AF65-F5344CB8AC3E}">
        <p14:creationId xmlns:p14="http://schemas.microsoft.com/office/powerpoint/2010/main" val="228598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 for presentation: </a:t>
            </a:r>
            <a:r>
              <a:rPr lang="en-US" b="0" i="0" dirty="0">
                <a:effectLst/>
                <a:latin typeface="Calibri" panose="020F0502020204030204" pitchFamily="34" charset="0"/>
                <a:hlinkClick r:id="rId3"/>
              </a:rPr>
              <a:t>https://aspe.hhs.gov/sites/default/files/documents/0bcc372f4755cca29ebc80a47cfe300e/child-adolescent-mh-covid.pdf</a:t>
            </a:r>
            <a:endParaRPr lang="en-US" dirty="0"/>
          </a:p>
        </p:txBody>
      </p:sp>
      <p:sp>
        <p:nvSpPr>
          <p:cNvPr id="4" name="Slide Number Placeholder 3"/>
          <p:cNvSpPr>
            <a:spLocks noGrp="1"/>
          </p:cNvSpPr>
          <p:nvPr>
            <p:ph type="sldNum" sz="quarter" idx="5"/>
          </p:nvPr>
        </p:nvSpPr>
        <p:spPr/>
        <p:txBody>
          <a:bodyPr/>
          <a:lstStyle/>
          <a:p>
            <a:fld id="{BCA1A06D-EEE2-42B8-9887-41712B67840D}" type="slidenum">
              <a:rPr lang="en-US" smtClean="0"/>
              <a:t>40</a:t>
            </a:fld>
            <a:endParaRPr lang="en-US"/>
          </a:p>
        </p:txBody>
      </p:sp>
    </p:spTree>
    <p:extLst>
      <p:ext uri="{BB962C8B-B14F-4D97-AF65-F5344CB8AC3E}">
        <p14:creationId xmlns:p14="http://schemas.microsoft.com/office/powerpoint/2010/main" val="422334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2238"/>
            <a:ext cx="7772400" cy="1006476"/>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02078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7390-7B84-1E42-B52C-B1217EA68D67}"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6073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96951"/>
            <a:ext cx="5829300" cy="882615"/>
          </a:xfrm>
        </p:spPr>
        <p:txBody>
          <a:bodyPr/>
          <a:lstStyle/>
          <a:p>
            <a:r>
              <a:rPr lang="en-US"/>
              <a:t>Click to edit Master title style</a:t>
            </a:r>
            <a:endParaRPr lang="en-US" dirty="0"/>
          </a:p>
        </p:txBody>
      </p:sp>
      <p:sp>
        <p:nvSpPr>
          <p:cNvPr id="3" name="Content Placeholder 2"/>
          <p:cNvSpPr>
            <a:spLocks noGrp="1"/>
          </p:cNvSpPr>
          <p:nvPr>
            <p:ph idx="1"/>
          </p:nvPr>
        </p:nvSpPr>
        <p:spPr>
          <a:xfrm>
            <a:off x="628648" y="996288"/>
            <a:ext cx="7324505" cy="4390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7390-7B84-1E42-B52C-B1217EA68D67}"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9730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64"/>
            <a:ext cx="7886700" cy="1741304"/>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23888" y="31930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207390-7B84-1E42-B52C-B1217EA68D67}"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4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41007"/>
            <a:ext cx="8139666" cy="8967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72734"/>
            <a:ext cx="35109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85708" y="1272734"/>
            <a:ext cx="3489473" cy="4185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7390-7B84-1E42-B52C-B1217EA68D67}"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55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49" y="517451"/>
            <a:ext cx="8004987" cy="92857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7390-7B84-1E42-B52C-B1217EA68D67}"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22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7390-7B84-1E42-B52C-B1217EA68D67}"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0687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333155"/>
            <a:ext cx="8188095" cy="676053"/>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28648" y="1339705"/>
            <a:ext cx="7225268" cy="41332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49" y="1009208"/>
            <a:ext cx="8189286" cy="3304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207390-7B84-1E42-B52C-B1217EA68D67}"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164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361509"/>
            <a:ext cx="8209360" cy="739849"/>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8648" y="1481472"/>
            <a:ext cx="6899203" cy="423570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8649" y="1101358"/>
            <a:ext cx="8210551" cy="295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207390-7B84-1E42-B52C-B1217EA68D67}"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691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14A838-008B-DC40-A97D-7CC5DD642693}"/>
              </a:ext>
            </a:extLst>
          </p:cNvPr>
          <p:cNvPicPr>
            <a:picLocks noChangeAspect="1"/>
          </p:cNvPicPr>
          <p:nvPr userDrawn="1"/>
        </p:nvPicPr>
        <p:blipFill>
          <a:blip r:embed="rId10"/>
          <a:stretch>
            <a:fillRect/>
          </a:stretch>
        </p:blipFill>
        <p:spPr>
          <a:xfrm>
            <a:off x="0" y="0"/>
            <a:ext cx="9144000" cy="6858000"/>
          </a:xfrm>
          <a:prstGeom prst="rect">
            <a:avLst/>
          </a:prstGeom>
        </p:spPr>
      </p:pic>
      <p:sp>
        <p:nvSpPr>
          <p:cNvPr id="2" name="Title Placeholder 1"/>
          <p:cNvSpPr>
            <a:spLocks noGrp="1"/>
          </p:cNvSpPr>
          <p:nvPr>
            <p:ph type="title"/>
          </p:nvPr>
        </p:nvSpPr>
        <p:spPr>
          <a:xfrm>
            <a:off x="628649" y="304800"/>
            <a:ext cx="8302699" cy="9711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48" y="1407411"/>
            <a:ext cx="7296151" cy="40364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07390-7B84-1E42-B52C-B1217EA68D67}" type="datetimeFigureOut">
              <a:rPr lang="en-US" smtClean="0"/>
              <a:t>12/8/2021</a:t>
            </a:fld>
            <a:endParaRPr lang="en-US"/>
          </a:p>
        </p:txBody>
      </p:sp>
      <p:sp>
        <p:nvSpPr>
          <p:cNvPr id="5" name="Footer Placeholder 4"/>
          <p:cNvSpPr>
            <a:spLocks noGrp="1"/>
          </p:cNvSpPr>
          <p:nvPr>
            <p:ph type="ftr" sz="quarter" idx="3"/>
          </p:nvPr>
        </p:nvSpPr>
        <p:spPr>
          <a:xfrm>
            <a:off x="3028950" y="6356351"/>
            <a:ext cx="24149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6396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each4diversity.ca/resources/" TargetMode="External"/><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fns.usda.gov/partnerships/national-hunger-clearinghous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mhanational.org/" TargetMode="External"/><Relationship Id="rId1" Type="http://schemas.openxmlformats.org/officeDocument/2006/relationships/slideLayout" Target="../slideLayouts/slideLayout2.xml"/><Relationship Id="rId4" Type="http://schemas.openxmlformats.org/officeDocument/2006/relationships/hyperlink" Target="http://journalistsresource.org/studies/government/health-care/mental-health-care-coverage-young-adults-affordable-care-ac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hhs.ne.gov/Pages/Nebraska-Family-Helpline.aspx" TargetMode="External"/><Relationship Id="rId2" Type="http://schemas.openxmlformats.org/officeDocument/2006/relationships/hyperlink" Target="https://thekimfoundation.org/by-location/"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boystown.org/hotline/Pages/default.asp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1"/><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awpixel.com/image/107004/thank-you-note-cup-coffe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C4F2-084D-6941-853A-7E643E54C6EB}"/>
              </a:ext>
            </a:extLst>
          </p:cNvPr>
          <p:cNvSpPr>
            <a:spLocks noGrp="1"/>
          </p:cNvSpPr>
          <p:nvPr>
            <p:ph type="ctrTitle"/>
          </p:nvPr>
        </p:nvSpPr>
        <p:spPr>
          <a:xfrm>
            <a:off x="685800" y="2920552"/>
            <a:ext cx="7772400" cy="1006476"/>
          </a:xfrm>
        </p:spPr>
        <p:txBody>
          <a:bodyPr>
            <a:normAutofit fontScale="90000"/>
          </a:bodyPr>
          <a:lstStyle/>
          <a:p>
            <a:r>
              <a:rPr lang="en-US" b="0" i="1" dirty="0"/>
              <a:t>Covid Impact on Child and Adolescent Mental Health</a:t>
            </a:r>
            <a:endParaRPr lang="en-US" dirty="0"/>
          </a:p>
        </p:txBody>
      </p:sp>
      <p:sp>
        <p:nvSpPr>
          <p:cNvPr id="3" name="Subtitle 2">
            <a:extLst>
              <a:ext uri="{FF2B5EF4-FFF2-40B4-BE49-F238E27FC236}">
                <a16:creationId xmlns:a16="http://schemas.microsoft.com/office/drawing/2014/main" id="{BCE7B9EB-2F38-0C48-8638-F332BFABFABE}"/>
              </a:ext>
            </a:extLst>
          </p:cNvPr>
          <p:cNvSpPr>
            <a:spLocks noGrp="1"/>
          </p:cNvSpPr>
          <p:nvPr>
            <p:ph type="subTitle" idx="1"/>
          </p:nvPr>
        </p:nvSpPr>
        <p:spPr>
          <a:xfrm>
            <a:off x="1143000" y="3672114"/>
            <a:ext cx="6858000" cy="2264229"/>
          </a:xfrm>
        </p:spPr>
        <p:txBody>
          <a:bodyPr>
            <a:normAutofit/>
          </a:bodyPr>
          <a:lstStyle/>
          <a:p>
            <a:endParaRPr lang="en-US" dirty="0"/>
          </a:p>
          <a:p>
            <a:r>
              <a:rPr lang="en-US" dirty="0"/>
              <a:t>Joan Daughton, MD</a:t>
            </a:r>
          </a:p>
          <a:p>
            <a:r>
              <a:rPr lang="en-US" dirty="0"/>
              <a:t>Ashley Harlow, PhD</a:t>
            </a:r>
          </a:p>
          <a:p>
            <a:r>
              <a:rPr lang="en-US" dirty="0"/>
              <a:t>Children’s Behavioral Health</a:t>
            </a:r>
          </a:p>
          <a:p>
            <a:r>
              <a:rPr lang="en-US" dirty="0"/>
              <a:t> December 8, 2021</a:t>
            </a:r>
          </a:p>
        </p:txBody>
      </p:sp>
    </p:spTree>
    <p:extLst>
      <p:ext uri="{BB962C8B-B14F-4D97-AF65-F5344CB8AC3E}">
        <p14:creationId xmlns:p14="http://schemas.microsoft.com/office/powerpoint/2010/main" val="60662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2A59-ABEF-4442-A1C2-F9D4D7C5EB64}"/>
              </a:ext>
            </a:extLst>
          </p:cNvPr>
          <p:cNvSpPr txBox="1">
            <a:spLocks noGrp="1"/>
          </p:cNvSpPr>
          <p:nvPr>
            <p:ph type="title"/>
          </p:nvPr>
        </p:nvSpPr>
        <p:spPr/>
        <p:txBody>
          <a:bodyPr anchorCtr="1"/>
          <a:lstStyle/>
          <a:p>
            <a:pPr lvl="0" algn="ctr"/>
            <a:r>
              <a:rPr lang="en-US"/>
              <a:t>LGBTQIA Youth</a:t>
            </a:r>
          </a:p>
        </p:txBody>
      </p:sp>
      <p:sp>
        <p:nvSpPr>
          <p:cNvPr id="3" name="Content Placeholder 2">
            <a:extLst>
              <a:ext uri="{FF2B5EF4-FFF2-40B4-BE49-F238E27FC236}">
                <a16:creationId xmlns:a16="http://schemas.microsoft.com/office/drawing/2014/main" id="{C2B849EA-515F-478D-894E-411C5B3F8C09}"/>
              </a:ext>
            </a:extLst>
          </p:cNvPr>
          <p:cNvSpPr txBox="1">
            <a:spLocks noGrp="1"/>
          </p:cNvSpPr>
          <p:nvPr>
            <p:ph idx="1"/>
          </p:nvPr>
        </p:nvSpPr>
        <p:spPr>
          <a:xfrm>
            <a:off x="530676" y="1605888"/>
            <a:ext cx="7324505" cy="4390875"/>
          </a:xfrm>
        </p:spPr>
        <p:txBody>
          <a:bodyPr>
            <a:normAutofit fontScale="92500" lnSpcReduction="10000"/>
          </a:bodyPr>
          <a:lstStyle/>
          <a:p>
            <a:pPr lvl="0"/>
            <a:r>
              <a:rPr lang="en-US" dirty="0"/>
              <a:t>Living in homes where they are not supported by their families</a:t>
            </a:r>
          </a:p>
          <a:p>
            <a:pPr lvl="0"/>
            <a:r>
              <a:rPr lang="en-US" dirty="0"/>
              <a:t>Isolated from LGBTQ center/friends/community</a:t>
            </a:r>
          </a:p>
          <a:p>
            <a:pPr lvl="0"/>
            <a:r>
              <a:rPr lang="en-US" dirty="0"/>
              <a:t>Increased physical or emotional maltreatment by family</a:t>
            </a:r>
          </a:p>
          <a:p>
            <a:pPr lvl="0"/>
            <a:endParaRPr lang="en-US" dirty="0"/>
          </a:p>
          <a:p>
            <a:pPr lvl="0"/>
            <a:r>
              <a:rPr lang="en-US" dirty="0"/>
              <a:t>Encourage family support, even if just sharing enjoyable activities</a:t>
            </a:r>
          </a:p>
          <a:p>
            <a:pPr lvl="0"/>
            <a:r>
              <a:rPr lang="en-US" dirty="0"/>
              <a:t>How to expand support if needing to physically distance</a:t>
            </a:r>
          </a:p>
          <a:p>
            <a:pPr lvl="1"/>
            <a:r>
              <a:rPr lang="en-US" dirty="0" err="1"/>
              <a:t>TrevorSpace</a:t>
            </a:r>
            <a:r>
              <a:rPr lang="en-US" dirty="0"/>
              <a:t>, Q-</a:t>
            </a:r>
            <a:r>
              <a:rPr lang="en-US" dirty="0" err="1"/>
              <a:t>ChatSpace</a:t>
            </a:r>
            <a:r>
              <a:rPr lang="en-US" dirty="0"/>
              <a:t>, Gender Spectrum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7ECB-2427-4DF8-9A21-67D1B6D6C3FF}"/>
              </a:ext>
            </a:extLst>
          </p:cNvPr>
          <p:cNvSpPr txBox="1">
            <a:spLocks noGrp="1"/>
          </p:cNvSpPr>
          <p:nvPr>
            <p:ph type="title"/>
          </p:nvPr>
        </p:nvSpPr>
        <p:spPr>
          <a:xfrm>
            <a:off x="628649" y="396951"/>
            <a:ext cx="7698921" cy="882615"/>
          </a:xfrm>
        </p:spPr>
        <p:txBody>
          <a:bodyPr anchorCtr="1">
            <a:normAutofit fontScale="90000"/>
          </a:bodyPr>
          <a:lstStyle/>
          <a:p>
            <a:pPr lvl="0" algn="ctr"/>
            <a:r>
              <a:rPr lang="en-US" dirty="0"/>
              <a:t>Families at Risk for Abuse and Violence</a:t>
            </a:r>
          </a:p>
        </p:txBody>
      </p:sp>
      <p:sp>
        <p:nvSpPr>
          <p:cNvPr id="3" name="Content Placeholder 2">
            <a:extLst>
              <a:ext uri="{FF2B5EF4-FFF2-40B4-BE49-F238E27FC236}">
                <a16:creationId xmlns:a16="http://schemas.microsoft.com/office/drawing/2014/main" id="{40BFC949-1AD6-4F94-BC5E-1E5E47F1CB37}"/>
              </a:ext>
            </a:extLst>
          </p:cNvPr>
          <p:cNvSpPr txBox="1">
            <a:spLocks noGrp="1"/>
          </p:cNvSpPr>
          <p:nvPr>
            <p:ph idx="1"/>
          </p:nvPr>
        </p:nvSpPr>
        <p:spPr>
          <a:xfrm>
            <a:off x="628650" y="1976003"/>
            <a:ext cx="7324505" cy="4390875"/>
          </a:xfrm>
        </p:spPr>
        <p:txBody>
          <a:bodyPr/>
          <a:lstStyle/>
          <a:p>
            <a:pPr lvl="0"/>
            <a:r>
              <a:rPr lang="en-US" dirty="0"/>
              <a:t>Known risk factors for child abuse and violence increased during pandemic</a:t>
            </a:r>
          </a:p>
          <a:p>
            <a:pPr lvl="1"/>
            <a:r>
              <a:rPr lang="en-US" dirty="0"/>
              <a:t>Poverty, stress, isolation</a:t>
            </a:r>
          </a:p>
          <a:p>
            <a:pPr lvl="1"/>
            <a:r>
              <a:rPr lang="en-US" dirty="0"/>
              <a:t>Loss of contact with teachers and physicians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83E61-BEC9-4D5A-891A-756849CF5E46}"/>
              </a:ext>
            </a:extLst>
          </p:cNvPr>
          <p:cNvSpPr txBox="1">
            <a:spLocks noGrp="1"/>
          </p:cNvSpPr>
          <p:nvPr>
            <p:ph type="title"/>
          </p:nvPr>
        </p:nvSpPr>
        <p:spPr>
          <a:xfrm>
            <a:off x="628649" y="396951"/>
            <a:ext cx="7796893" cy="882615"/>
          </a:xfrm>
        </p:spPr>
        <p:txBody>
          <a:bodyPr anchorCtr="1">
            <a:normAutofit/>
          </a:bodyPr>
          <a:lstStyle/>
          <a:p>
            <a:pPr lvl="0" algn="ctr"/>
            <a:r>
              <a:rPr lang="en-US" dirty="0"/>
              <a:t>Families at Risk for Abuse or Violence</a:t>
            </a:r>
          </a:p>
        </p:txBody>
      </p:sp>
      <p:sp>
        <p:nvSpPr>
          <p:cNvPr id="3" name="Content Placeholder 2">
            <a:extLst>
              <a:ext uri="{FF2B5EF4-FFF2-40B4-BE49-F238E27FC236}">
                <a16:creationId xmlns:a16="http://schemas.microsoft.com/office/drawing/2014/main" id="{80FACDCA-1CD2-4DE2-B266-55F25A75CC55}"/>
              </a:ext>
            </a:extLst>
          </p:cNvPr>
          <p:cNvSpPr txBox="1">
            <a:spLocks noGrp="1"/>
          </p:cNvSpPr>
          <p:nvPr>
            <p:ph idx="1"/>
          </p:nvPr>
        </p:nvSpPr>
        <p:spPr>
          <a:xfrm>
            <a:off x="628650" y="1780059"/>
            <a:ext cx="7324505" cy="4390875"/>
          </a:xfrm>
        </p:spPr>
        <p:txBody>
          <a:bodyPr/>
          <a:lstStyle/>
          <a:p>
            <a:pPr lvl="0"/>
            <a:r>
              <a:rPr lang="en-US" dirty="0"/>
              <a:t>Surveillance of high-risk families</a:t>
            </a:r>
          </a:p>
          <a:p>
            <a:pPr lvl="0"/>
            <a:r>
              <a:rPr lang="en-US" dirty="0"/>
              <a:t>Offer support for positive parenting strategies</a:t>
            </a:r>
          </a:p>
          <a:p>
            <a:pPr lvl="0"/>
            <a:r>
              <a:rPr lang="en-US" dirty="0"/>
              <a:t>Inquire about</a:t>
            </a:r>
          </a:p>
          <a:p>
            <a:pPr lvl="1"/>
            <a:r>
              <a:rPr lang="en-US" dirty="0"/>
              <a:t>Intimate partner violence</a:t>
            </a:r>
          </a:p>
          <a:p>
            <a:pPr lvl="1"/>
            <a:r>
              <a:rPr lang="en-US" dirty="0"/>
              <a:t>Guns in the home</a:t>
            </a:r>
          </a:p>
          <a:p>
            <a:pPr lvl="1"/>
            <a:r>
              <a:rPr lang="en-US" dirty="0"/>
              <a:t>Parental mental health and well-being</a:t>
            </a:r>
          </a:p>
          <a:p>
            <a:pPr lvl="1"/>
            <a:r>
              <a:rPr lang="en-US" dirty="0"/>
              <a:t>Self-care</a:t>
            </a:r>
          </a:p>
          <a:p>
            <a:pPr lvl="1"/>
            <a:r>
              <a:rPr lang="en-US" dirty="0"/>
              <a:t>Struggles with child and adolescent behavior and discipline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6253-FC34-4058-83C0-B2CBE56D4929}"/>
              </a:ext>
            </a:extLst>
          </p:cNvPr>
          <p:cNvSpPr txBox="1">
            <a:spLocks noGrp="1"/>
          </p:cNvSpPr>
          <p:nvPr>
            <p:ph type="title"/>
          </p:nvPr>
        </p:nvSpPr>
        <p:spPr/>
        <p:txBody>
          <a:bodyPr anchorCtr="1">
            <a:normAutofit fontScale="90000"/>
          </a:bodyPr>
          <a:lstStyle/>
          <a:p>
            <a:pPr lvl="0" algn="ctr"/>
            <a:r>
              <a:rPr lang="en-US"/>
              <a:t>Child Sex and Labor Trafficking</a:t>
            </a:r>
          </a:p>
        </p:txBody>
      </p:sp>
      <p:sp>
        <p:nvSpPr>
          <p:cNvPr id="3" name="Content Placeholder 2">
            <a:extLst>
              <a:ext uri="{FF2B5EF4-FFF2-40B4-BE49-F238E27FC236}">
                <a16:creationId xmlns:a16="http://schemas.microsoft.com/office/drawing/2014/main" id="{1D6F9782-7248-42C9-8222-EC4B8C7C2A63}"/>
              </a:ext>
            </a:extLst>
          </p:cNvPr>
          <p:cNvSpPr txBox="1">
            <a:spLocks noGrp="1"/>
          </p:cNvSpPr>
          <p:nvPr>
            <p:ph idx="1"/>
          </p:nvPr>
        </p:nvSpPr>
        <p:spPr>
          <a:xfrm>
            <a:off x="628650" y="1682088"/>
            <a:ext cx="7324505" cy="4390875"/>
          </a:xfrm>
        </p:spPr>
        <p:txBody>
          <a:bodyPr>
            <a:normAutofit lnSpcReduction="10000"/>
          </a:bodyPr>
          <a:lstStyle/>
          <a:p>
            <a:pPr lvl="0"/>
            <a:r>
              <a:rPr lang="en-US" dirty="0"/>
              <a:t>Traffickers manipulate children in families with food and housing insecurities</a:t>
            </a:r>
          </a:p>
          <a:p>
            <a:pPr lvl="0"/>
            <a:r>
              <a:rPr lang="en-US" dirty="0"/>
              <a:t>Street outreach and shelter services limited</a:t>
            </a:r>
          </a:p>
          <a:p>
            <a:pPr lvl="0"/>
            <a:r>
              <a:rPr lang="en-US" dirty="0"/>
              <a:t>Unsupervised and risky social media use with more children and adults online</a:t>
            </a:r>
          </a:p>
          <a:p>
            <a:pPr lvl="0"/>
            <a:r>
              <a:rPr lang="en-US" dirty="0"/>
              <a:t>Increase in domestic violence, child sexual and physical abuse</a:t>
            </a:r>
          </a:p>
          <a:p>
            <a:pPr lvl="0"/>
            <a:r>
              <a:rPr lang="en-US" dirty="0"/>
              <a:t>Substance use problems in youth or caregivers</a:t>
            </a:r>
          </a:p>
          <a:p>
            <a:pPr lvl="0"/>
            <a:r>
              <a:rPr lang="en-US" dirty="0"/>
              <a:t>Law enforcement less able to respond</a:t>
            </a:r>
          </a:p>
          <a:p>
            <a:pPr lvl="0"/>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D7CA-BD78-4186-9C32-FB819F758B49}"/>
              </a:ext>
            </a:extLst>
          </p:cNvPr>
          <p:cNvSpPr txBox="1">
            <a:spLocks noGrp="1"/>
          </p:cNvSpPr>
          <p:nvPr>
            <p:ph type="title"/>
          </p:nvPr>
        </p:nvSpPr>
        <p:spPr>
          <a:xfrm>
            <a:off x="628650" y="396951"/>
            <a:ext cx="7600950" cy="882615"/>
          </a:xfrm>
        </p:spPr>
        <p:txBody>
          <a:bodyPr anchorCtr="1">
            <a:normAutofit/>
          </a:bodyPr>
          <a:lstStyle/>
          <a:p>
            <a:pPr lvl="0" algn="ctr"/>
            <a:r>
              <a:rPr lang="en-US" dirty="0"/>
              <a:t>Youth with Special Health Care Needs</a:t>
            </a:r>
          </a:p>
        </p:txBody>
      </p:sp>
      <p:sp>
        <p:nvSpPr>
          <p:cNvPr id="3" name="Content Placeholder 2">
            <a:extLst>
              <a:ext uri="{FF2B5EF4-FFF2-40B4-BE49-F238E27FC236}">
                <a16:creationId xmlns:a16="http://schemas.microsoft.com/office/drawing/2014/main" id="{27E5350C-D71A-43A3-AB24-7400CCE6CEBF}"/>
              </a:ext>
            </a:extLst>
          </p:cNvPr>
          <p:cNvSpPr txBox="1">
            <a:spLocks noGrp="1"/>
          </p:cNvSpPr>
          <p:nvPr>
            <p:ph idx="1"/>
          </p:nvPr>
        </p:nvSpPr>
        <p:spPr>
          <a:xfrm>
            <a:off x="628650" y="1595699"/>
            <a:ext cx="7324505" cy="4390875"/>
          </a:xfrm>
        </p:spPr>
        <p:txBody>
          <a:bodyPr/>
          <a:lstStyle/>
          <a:p>
            <a:pPr lvl="0"/>
            <a:r>
              <a:rPr lang="en-US" dirty="0"/>
              <a:t>Interruption of services</a:t>
            </a:r>
          </a:p>
          <a:p>
            <a:pPr lvl="0"/>
            <a:r>
              <a:rPr lang="en-US" dirty="0"/>
              <a:t>Financial and prescriptive access for ongoing medication management</a:t>
            </a:r>
          </a:p>
          <a:p>
            <a:pPr lvl="0"/>
            <a:r>
              <a:rPr lang="en-US" dirty="0"/>
              <a:t>Loss of respite services</a:t>
            </a:r>
          </a:p>
          <a:p>
            <a:pPr lvl="0"/>
            <a:endParaRPr lang="en-US" dirty="0"/>
          </a:p>
        </p:txBody>
      </p:sp>
      <p:pic>
        <p:nvPicPr>
          <p:cNvPr id="4" name="Picture 4" descr="A person holding a video game controller&#10;&#10;Description automatically generated with medium confidence">
            <a:extLst>
              <a:ext uri="{FF2B5EF4-FFF2-40B4-BE49-F238E27FC236}">
                <a16:creationId xmlns:a16="http://schemas.microsoft.com/office/drawing/2014/main" id="{30928BCF-77EB-4924-9D94-B9CC964448EB}"/>
              </a:ext>
            </a:extLst>
          </p:cNvPr>
          <p:cNvPicPr>
            <a:picLocks noChangeAspect="1"/>
          </p:cNvPicPr>
          <p:nvPr/>
        </p:nvPicPr>
        <p:blipFill>
          <a:blip r:embed="rId2"/>
          <a:stretch>
            <a:fillRect/>
          </a:stretch>
        </p:blipFill>
        <p:spPr>
          <a:xfrm>
            <a:off x="4918009" y="3354920"/>
            <a:ext cx="2543172" cy="1907381"/>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438C-4510-4EA1-B293-4EE5C2D947C0}"/>
              </a:ext>
            </a:extLst>
          </p:cNvPr>
          <p:cNvSpPr txBox="1">
            <a:spLocks noGrp="1"/>
          </p:cNvSpPr>
          <p:nvPr>
            <p:ph type="title"/>
          </p:nvPr>
        </p:nvSpPr>
        <p:spPr>
          <a:xfrm>
            <a:off x="628649" y="396951"/>
            <a:ext cx="8025493" cy="882615"/>
          </a:xfrm>
        </p:spPr>
        <p:txBody>
          <a:bodyPr anchorCtr="1">
            <a:normAutofit/>
          </a:bodyPr>
          <a:lstStyle/>
          <a:p>
            <a:pPr lvl="0" algn="ctr"/>
            <a:r>
              <a:rPr lang="en-US" dirty="0"/>
              <a:t>Youth in the Juvenile Justice System</a:t>
            </a:r>
          </a:p>
        </p:txBody>
      </p:sp>
      <p:sp>
        <p:nvSpPr>
          <p:cNvPr id="3" name="Content Placeholder 2">
            <a:extLst>
              <a:ext uri="{FF2B5EF4-FFF2-40B4-BE49-F238E27FC236}">
                <a16:creationId xmlns:a16="http://schemas.microsoft.com/office/drawing/2014/main" id="{D2216E01-E021-4EE0-8744-3B591490D61E}"/>
              </a:ext>
            </a:extLst>
          </p:cNvPr>
          <p:cNvSpPr txBox="1">
            <a:spLocks noGrp="1"/>
          </p:cNvSpPr>
          <p:nvPr>
            <p:ph idx="1"/>
          </p:nvPr>
        </p:nvSpPr>
        <p:spPr>
          <a:xfrm>
            <a:off x="628648" y="1856259"/>
            <a:ext cx="7324505" cy="4390875"/>
          </a:xfrm>
        </p:spPr>
        <p:txBody>
          <a:bodyPr/>
          <a:lstStyle/>
          <a:p>
            <a:pPr lvl="0"/>
            <a:r>
              <a:rPr lang="en-US" dirty="0"/>
              <a:t>Visits from family decreased</a:t>
            </a:r>
          </a:p>
          <a:p>
            <a:pPr lvl="0"/>
            <a:r>
              <a:rPr lang="en-US" dirty="0"/>
              <a:t>Increased risk of COVID-19 exposure</a:t>
            </a:r>
          </a:p>
          <a:p>
            <a:pPr lvl="0"/>
            <a:endParaRPr lang="en-US" dirty="0"/>
          </a:p>
        </p:txBody>
      </p:sp>
      <p:pic>
        <p:nvPicPr>
          <p:cNvPr id="4" name="Picture 4" descr="A picture containing text&#10;&#10;Description automatically generated">
            <a:extLst>
              <a:ext uri="{FF2B5EF4-FFF2-40B4-BE49-F238E27FC236}">
                <a16:creationId xmlns:a16="http://schemas.microsoft.com/office/drawing/2014/main" id="{3712303B-6AD1-47A8-80D2-6A69D21EB8EE}"/>
              </a:ext>
            </a:extLst>
          </p:cNvPr>
          <p:cNvPicPr>
            <a:picLocks noChangeAspect="1"/>
          </p:cNvPicPr>
          <p:nvPr/>
        </p:nvPicPr>
        <p:blipFill>
          <a:blip r:embed="rId2"/>
          <a:stretch>
            <a:fillRect/>
          </a:stretch>
        </p:blipFill>
        <p:spPr>
          <a:xfrm>
            <a:off x="2847558" y="3571496"/>
            <a:ext cx="3888685" cy="1972059"/>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4677-42C1-4F0F-BDC8-A643FA81277A}"/>
              </a:ext>
            </a:extLst>
          </p:cNvPr>
          <p:cNvSpPr txBox="1">
            <a:spLocks noGrp="1"/>
          </p:cNvSpPr>
          <p:nvPr>
            <p:ph type="title"/>
          </p:nvPr>
        </p:nvSpPr>
        <p:spPr/>
        <p:txBody>
          <a:bodyPr anchorCtr="1"/>
          <a:lstStyle/>
          <a:p>
            <a:pPr lvl="0" algn="ctr"/>
            <a:r>
              <a:rPr lang="en-US" dirty="0"/>
              <a:t>Foster Care Youth</a:t>
            </a:r>
          </a:p>
        </p:txBody>
      </p:sp>
      <p:sp>
        <p:nvSpPr>
          <p:cNvPr id="3" name="Content Placeholder 2">
            <a:extLst>
              <a:ext uri="{FF2B5EF4-FFF2-40B4-BE49-F238E27FC236}">
                <a16:creationId xmlns:a16="http://schemas.microsoft.com/office/drawing/2014/main" id="{61983AFA-8094-423E-A6F1-401CDE7D890B}"/>
              </a:ext>
            </a:extLst>
          </p:cNvPr>
          <p:cNvSpPr txBox="1">
            <a:spLocks noGrp="1"/>
          </p:cNvSpPr>
          <p:nvPr>
            <p:ph idx="1"/>
          </p:nvPr>
        </p:nvSpPr>
        <p:spPr>
          <a:xfrm>
            <a:off x="628650" y="1834488"/>
            <a:ext cx="7324505" cy="4390875"/>
          </a:xfrm>
        </p:spPr>
        <p:txBody>
          <a:bodyPr/>
          <a:lstStyle/>
          <a:p>
            <a:pPr lvl="0"/>
            <a:r>
              <a:rPr lang="en-US" dirty="0"/>
              <a:t>Social distancing increases feeling of loneliness and isolation</a:t>
            </a:r>
          </a:p>
          <a:p>
            <a:pPr lvl="0"/>
            <a:r>
              <a:rPr lang="en-US" dirty="0"/>
              <a:t>Lack of daily contacts with friends and mentors</a:t>
            </a:r>
          </a:p>
          <a:p>
            <a:pPr lvl="0"/>
            <a:endParaRPr lang="en-US" dirty="0"/>
          </a:p>
          <a:p>
            <a:pPr lvl="0"/>
            <a:r>
              <a:rPr lang="en-US" dirty="0"/>
              <a:t>Can support outdoor visitations, more frequent technological contact, photographs, memory boxes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A777-F4E2-4CB5-BE79-E12B10BCFFBF}"/>
              </a:ext>
            </a:extLst>
          </p:cNvPr>
          <p:cNvSpPr txBox="1">
            <a:spLocks noGrp="1"/>
          </p:cNvSpPr>
          <p:nvPr>
            <p:ph type="title"/>
          </p:nvPr>
        </p:nvSpPr>
        <p:spPr/>
        <p:txBody>
          <a:bodyPr anchorCtr="1"/>
          <a:lstStyle/>
          <a:p>
            <a:pPr lvl="0" algn="ctr"/>
            <a:r>
              <a:rPr lang="en-US" dirty="0"/>
              <a:t>Grief</a:t>
            </a:r>
          </a:p>
        </p:txBody>
      </p:sp>
      <p:sp>
        <p:nvSpPr>
          <p:cNvPr id="3" name="Content Placeholder 2">
            <a:extLst>
              <a:ext uri="{FF2B5EF4-FFF2-40B4-BE49-F238E27FC236}">
                <a16:creationId xmlns:a16="http://schemas.microsoft.com/office/drawing/2014/main" id="{8E980C71-6A24-41E8-8F07-1CEA9F7AC990}"/>
              </a:ext>
            </a:extLst>
          </p:cNvPr>
          <p:cNvSpPr txBox="1">
            <a:spLocks noGrp="1"/>
          </p:cNvSpPr>
          <p:nvPr>
            <p:ph idx="1"/>
          </p:nvPr>
        </p:nvSpPr>
        <p:spPr>
          <a:xfrm>
            <a:off x="715733" y="1660316"/>
            <a:ext cx="7324505" cy="4390875"/>
          </a:xfrm>
        </p:spPr>
        <p:txBody>
          <a:bodyPr/>
          <a:lstStyle/>
          <a:p>
            <a:pPr lvl="0"/>
            <a:r>
              <a:rPr lang="en-US" dirty="0"/>
              <a:t>Racial and ethnic disparities in the rate of caregiver deaths</a:t>
            </a:r>
          </a:p>
          <a:p>
            <a:pPr lvl="0"/>
            <a:endParaRPr lang="en-US" dirty="0"/>
          </a:p>
          <a:p>
            <a:pPr lvl="0"/>
            <a:r>
              <a:rPr lang="en-US" dirty="0"/>
              <a:t>Professional counseling</a:t>
            </a:r>
          </a:p>
          <a:p>
            <a:pPr lvl="0"/>
            <a:endParaRPr lang="en-US" dirty="0"/>
          </a:p>
          <a:p>
            <a:pPr lvl="0"/>
            <a:r>
              <a:rPr lang="en-US" dirty="0"/>
              <a:t>Grief support groups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7F6B8-14E7-47F3-947D-9780BC8E60EB}"/>
              </a:ext>
            </a:extLst>
          </p:cNvPr>
          <p:cNvSpPr>
            <a:spLocks noGrp="1"/>
          </p:cNvSpPr>
          <p:nvPr>
            <p:ph type="title"/>
          </p:nvPr>
        </p:nvSpPr>
        <p:spPr>
          <a:xfrm>
            <a:off x="628650" y="272142"/>
            <a:ext cx="7886700" cy="771211"/>
          </a:xfrm>
        </p:spPr>
        <p:txBody>
          <a:bodyPr/>
          <a:lstStyle/>
          <a:p>
            <a:pPr algn="ctr"/>
            <a:r>
              <a:rPr lang="en-US" dirty="0"/>
              <a:t>Effects of Pandemic</a:t>
            </a:r>
          </a:p>
        </p:txBody>
      </p:sp>
      <p:sp>
        <p:nvSpPr>
          <p:cNvPr id="3" name="Text Placeholder 2">
            <a:extLst>
              <a:ext uri="{FF2B5EF4-FFF2-40B4-BE49-F238E27FC236}">
                <a16:creationId xmlns:a16="http://schemas.microsoft.com/office/drawing/2014/main" id="{C34B4D5F-2158-451E-8736-DCFB89A08F5A}"/>
              </a:ext>
            </a:extLst>
          </p:cNvPr>
          <p:cNvSpPr>
            <a:spLocks noGrp="1"/>
          </p:cNvSpPr>
          <p:nvPr>
            <p:ph type="body" idx="1"/>
          </p:nvPr>
        </p:nvSpPr>
        <p:spPr>
          <a:xfrm>
            <a:off x="1481484" y="3193057"/>
            <a:ext cx="5779161" cy="1148330"/>
          </a:xfrm>
        </p:spPr>
        <p:txBody>
          <a:bodyPr/>
          <a:lstStyle/>
          <a:p>
            <a:endParaRPr lang="en-US" dirty="0"/>
          </a:p>
        </p:txBody>
      </p:sp>
      <p:pic>
        <p:nvPicPr>
          <p:cNvPr id="2050" name="Picture 2" descr="IUCN statement on the COVID-19 pandemic | IUCN">
            <a:extLst>
              <a:ext uri="{FF2B5EF4-FFF2-40B4-BE49-F238E27FC236}">
                <a16:creationId xmlns:a16="http://schemas.microsoft.com/office/drawing/2014/main" id="{F24CEA31-2036-4836-9B9F-184685D9B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931" y="1944475"/>
            <a:ext cx="5932714" cy="364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15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86D8-DB4E-4165-833B-970E709C00DF}"/>
              </a:ext>
            </a:extLst>
          </p:cNvPr>
          <p:cNvSpPr>
            <a:spLocks noGrp="1"/>
          </p:cNvSpPr>
          <p:nvPr>
            <p:ph type="title"/>
          </p:nvPr>
        </p:nvSpPr>
        <p:spPr/>
        <p:txBody>
          <a:bodyPr/>
          <a:lstStyle/>
          <a:p>
            <a:r>
              <a:rPr lang="en-US" dirty="0"/>
              <a:t>Suicide</a:t>
            </a:r>
          </a:p>
        </p:txBody>
      </p:sp>
      <p:sp>
        <p:nvSpPr>
          <p:cNvPr id="3" name="Content Placeholder 2">
            <a:extLst>
              <a:ext uri="{FF2B5EF4-FFF2-40B4-BE49-F238E27FC236}">
                <a16:creationId xmlns:a16="http://schemas.microsoft.com/office/drawing/2014/main" id="{B33F1125-1B7C-494B-AA7F-DD55812CF397}"/>
              </a:ext>
            </a:extLst>
          </p:cNvPr>
          <p:cNvSpPr>
            <a:spLocks noGrp="1"/>
          </p:cNvSpPr>
          <p:nvPr>
            <p:ph idx="1"/>
          </p:nvPr>
        </p:nvSpPr>
        <p:spPr>
          <a:xfrm>
            <a:off x="389468" y="1279566"/>
            <a:ext cx="7563688" cy="4971197"/>
          </a:xfrm>
        </p:spPr>
        <p:txBody>
          <a:bodyPr>
            <a:normAutofit/>
          </a:bodyPr>
          <a:lstStyle/>
          <a:p>
            <a:r>
              <a:rPr lang="en-US" dirty="0"/>
              <a:t>Ideation</a:t>
            </a:r>
          </a:p>
          <a:p>
            <a:pPr lvl="1"/>
            <a:r>
              <a:rPr lang="en-US" dirty="0"/>
              <a:t>Positive screens for suicidal ideation have increased overall in youth presented in ED</a:t>
            </a:r>
          </a:p>
          <a:p>
            <a:endParaRPr lang="en-US" dirty="0"/>
          </a:p>
          <a:p>
            <a:r>
              <a:rPr lang="en-US" dirty="0"/>
              <a:t>Behavior</a:t>
            </a:r>
          </a:p>
          <a:p>
            <a:pPr lvl="1"/>
            <a:r>
              <a:rPr lang="en-US" dirty="0"/>
              <a:t>31% increase in mental health ED visits from 2019 to 2020</a:t>
            </a:r>
          </a:p>
          <a:p>
            <a:pPr lvl="1"/>
            <a:r>
              <a:rPr lang="en-US" dirty="0"/>
              <a:t>Increase especially prominent for girls</a:t>
            </a:r>
          </a:p>
          <a:p>
            <a:endParaRPr lang="en-US" dirty="0"/>
          </a:p>
          <a:p>
            <a:endParaRPr lang="en-US" dirty="0"/>
          </a:p>
          <a:p>
            <a:endParaRPr lang="en-US" dirty="0"/>
          </a:p>
        </p:txBody>
      </p:sp>
    </p:spTree>
    <p:extLst>
      <p:ext uri="{BB962C8B-B14F-4D97-AF65-F5344CB8AC3E}">
        <p14:creationId xmlns:p14="http://schemas.microsoft.com/office/powerpoint/2010/main" val="161617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pic>
        <p:nvPicPr>
          <p:cNvPr id="5" name="Picture 4">
            <a:extLst>
              <a:ext uri="{FF2B5EF4-FFF2-40B4-BE49-F238E27FC236}">
                <a16:creationId xmlns:a16="http://schemas.microsoft.com/office/drawing/2014/main" id="{ACFC6C60-785A-4539-BC0A-2DDA423B1AAE}"/>
              </a:ext>
            </a:extLst>
          </p:cNvPr>
          <p:cNvPicPr>
            <a:picLocks noChangeAspect="1"/>
          </p:cNvPicPr>
          <p:nvPr/>
        </p:nvPicPr>
        <p:blipFill>
          <a:blip r:embed="rId2"/>
          <a:stretch>
            <a:fillRect/>
          </a:stretch>
        </p:blipFill>
        <p:spPr>
          <a:xfrm>
            <a:off x="628648" y="1470837"/>
            <a:ext cx="7136495" cy="3931607"/>
          </a:xfrm>
          <a:prstGeom prst="rect">
            <a:avLst/>
          </a:prstGeom>
        </p:spPr>
      </p:pic>
    </p:spTree>
    <p:extLst>
      <p:ext uri="{BB962C8B-B14F-4D97-AF65-F5344CB8AC3E}">
        <p14:creationId xmlns:p14="http://schemas.microsoft.com/office/powerpoint/2010/main" val="224679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86D8-DB4E-4165-833B-970E709C00DF}"/>
              </a:ext>
            </a:extLst>
          </p:cNvPr>
          <p:cNvSpPr>
            <a:spLocks noGrp="1"/>
          </p:cNvSpPr>
          <p:nvPr>
            <p:ph type="title"/>
          </p:nvPr>
        </p:nvSpPr>
        <p:spPr/>
        <p:txBody>
          <a:bodyPr/>
          <a:lstStyle/>
          <a:p>
            <a:r>
              <a:rPr lang="en-US" dirty="0"/>
              <a:t>Depression &amp; Anxiety</a:t>
            </a:r>
          </a:p>
        </p:txBody>
      </p:sp>
      <p:sp>
        <p:nvSpPr>
          <p:cNvPr id="3" name="Content Placeholder 2">
            <a:extLst>
              <a:ext uri="{FF2B5EF4-FFF2-40B4-BE49-F238E27FC236}">
                <a16:creationId xmlns:a16="http://schemas.microsoft.com/office/drawing/2014/main" id="{B33F1125-1B7C-494B-AA7F-DD55812CF397}"/>
              </a:ext>
            </a:extLst>
          </p:cNvPr>
          <p:cNvSpPr>
            <a:spLocks noGrp="1"/>
          </p:cNvSpPr>
          <p:nvPr>
            <p:ph idx="1"/>
          </p:nvPr>
        </p:nvSpPr>
        <p:spPr>
          <a:xfrm>
            <a:off x="628648" y="1233562"/>
            <a:ext cx="7324505" cy="4390875"/>
          </a:xfrm>
        </p:spPr>
        <p:txBody>
          <a:bodyPr>
            <a:normAutofit lnSpcReduction="10000"/>
          </a:bodyPr>
          <a:lstStyle/>
          <a:p>
            <a:r>
              <a:rPr lang="en-US" dirty="0"/>
              <a:t>Globally, significant increases in symptoms of anxiety and depression, as well as diagnosed disorders</a:t>
            </a:r>
          </a:p>
          <a:p>
            <a:endParaRPr lang="en-US" dirty="0"/>
          </a:p>
          <a:p>
            <a:r>
              <a:rPr lang="en-US" dirty="0"/>
              <a:t>In the US, depressive symptoms have continued to increase in adults over the course of the pandemic</a:t>
            </a:r>
          </a:p>
          <a:p>
            <a:endParaRPr lang="en-US" dirty="0"/>
          </a:p>
          <a:p>
            <a:r>
              <a:rPr lang="en-US" dirty="0"/>
              <a:t>Depression has increased for adolescents</a:t>
            </a:r>
          </a:p>
          <a:p>
            <a:pPr lvl="1"/>
            <a:r>
              <a:rPr lang="en-US" dirty="0"/>
              <a:t>Higher among girls and lonely individuals</a:t>
            </a:r>
          </a:p>
        </p:txBody>
      </p:sp>
    </p:spTree>
    <p:extLst>
      <p:ext uri="{BB962C8B-B14F-4D97-AF65-F5344CB8AC3E}">
        <p14:creationId xmlns:p14="http://schemas.microsoft.com/office/powerpoint/2010/main" val="304880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86D8-DB4E-4165-833B-970E709C00DF}"/>
              </a:ext>
            </a:extLst>
          </p:cNvPr>
          <p:cNvSpPr>
            <a:spLocks noGrp="1"/>
          </p:cNvSpPr>
          <p:nvPr>
            <p:ph type="title"/>
          </p:nvPr>
        </p:nvSpPr>
        <p:spPr>
          <a:xfrm>
            <a:off x="628650" y="396951"/>
            <a:ext cx="6326954" cy="882615"/>
          </a:xfrm>
        </p:spPr>
        <p:txBody>
          <a:bodyPr>
            <a:normAutofit/>
          </a:bodyPr>
          <a:lstStyle/>
          <a:p>
            <a:r>
              <a:rPr lang="en-US" sz="2800" dirty="0"/>
              <a:t>Obsessive-Compulsive Disorder</a:t>
            </a:r>
          </a:p>
        </p:txBody>
      </p:sp>
      <p:sp>
        <p:nvSpPr>
          <p:cNvPr id="3" name="Content Placeholder 2">
            <a:extLst>
              <a:ext uri="{FF2B5EF4-FFF2-40B4-BE49-F238E27FC236}">
                <a16:creationId xmlns:a16="http://schemas.microsoft.com/office/drawing/2014/main" id="{B33F1125-1B7C-494B-AA7F-DD55812CF397}"/>
              </a:ext>
            </a:extLst>
          </p:cNvPr>
          <p:cNvSpPr>
            <a:spLocks noGrp="1"/>
          </p:cNvSpPr>
          <p:nvPr>
            <p:ph idx="1"/>
          </p:nvPr>
        </p:nvSpPr>
        <p:spPr>
          <a:xfrm>
            <a:off x="628648" y="1489447"/>
            <a:ext cx="7324505" cy="4390875"/>
          </a:xfrm>
        </p:spPr>
        <p:txBody>
          <a:bodyPr>
            <a:normAutofit/>
          </a:bodyPr>
          <a:lstStyle/>
          <a:p>
            <a:r>
              <a:rPr lang="en-US" dirty="0"/>
              <a:t>Worsening of OCD symptoms, even in the face of ongoing treatment </a:t>
            </a:r>
          </a:p>
          <a:p>
            <a:pPr lvl="1"/>
            <a:r>
              <a:rPr lang="en-US" dirty="0"/>
              <a:t>Especially worsening contamination fears</a:t>
            </a:r>
          </a:p>
          <a:p>
            <a:r>
              <a:rPr lang="en-US" b="0" i="0" dirty="0">
                <a:solidFill>
                  <a:srgbClr val="000000"/>
                </a:solidFill>
                <a:effectLst/>
              </a:rPr>
              <a:t>OCD severity during the pandemic has also been found to be directly correlated with:</a:t>
            </a:r>
          </a:p>
          <a:p>
            <a:pPr lvl="1"/>
            <a:r>
              <a:rPr lang="en-US" b="0" i="0" dirty="0">
                <a:solidFill>
                  <a:srgbClr val="000000"/>
                </a:solidFill>
                <a:effectLst/>
              </a:rPr>
              <a:t> suicidal ideation, poor coping, sleep disturbances, family conflict, avoidance, anxiety, depression, and medication adjustments</a:t>
            </a:r>
            <a:endParaRPr lang="en-US" dirty="0"/>
          </a:p>
        </p:txBody>
      </p:sp>
    </p:spTree>
    <p:extLst>
      <p:ext uri="{BB962C8B-B14F-4D97-AF65-F5344CB8AC3E}">
        <p14:creationId xmlns:p14="http://schemas.microsoft.com/office/powerpoint/2010/main" val="410259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3306-D124-4CFA-A491-B377DD07D38C}"/>
              </a:ext>
            </a:extLst>
          </p:cNvPr>
          <p:cNvSpPr>
            <a:spLocks noGrp="1"/>
          </p:cNvSpPr>
          <p:nvPr>
            <p:ph type="title"/>
          </p:nvPr>
        </p:nvSpPr>
        <p:spPr/>
        <p:txBody>
          <a:bodyPr/>
          <a:lstStyle/>
          <a:p>
            <a:r>
              <a:rPr lang="en-US" dirty="0"/>
              <a:t>Post Traumatic Stress</a:t>
            </a:r>
          </a:p>
        </p:txBody>
      </p:sp>
      <p:sp>
        <p:nvSpPr>
          <p:cNvPr id="3" name="Content Placeholder 2">
            <a:extLst>
              <a:ext uri="{FF2B5EF4-FFF2-40B4-BE49-F238E27FC236}">
                <a16:creationId xmlns:a16="http://schemas.microsoft.com/office/drawing/2014/main" id="{4243AD33-F987-4357-BE69-AFE22EBF9025}"/>
              </a:ext>
            </a:extLst>
          </p:cNvPr>
          <p:cNvSpPr>
            <a:spLocks noGrp="1"/>
          </p:cNvSpPr>
          <p:nvPr>
            <p:ph idx="1"/>
          </p:nvPr>
        </p:nvSpPr>
        <p:spPr/>
        <p:txBody>
          <a:bodyPr/>
          <a:lstStyle/>
          <a:p>
            <a:endParaRPr lang="en-US" dirty="0"/>
          </a:p>
          <a:p>
            <a:r>
              <a:rPr lang="en-US" dirty="0">
                <a:solidFill>
                  <a:srgbClr val="000000"/>
                </a:solidFill>
                <a:latin typeface="Times New Roman" panose="02020603050405020304" pitchFamily="18" charset="0"/>
              </a:rPr>
              <a:t>P</a:t>
            </a:r>
            <a:r>
              <a:rPr lang="en-US" b="0" i="0" dirty="0">
                <a:solidFill>
                  <a:srgbClr val="000000"/>
                </a:solidFill>
                <a:effectLst/>
                <a:latin typeface="Times New Roman" panose="02020603050405020304" pitchFamily="18" charset="0"/>
              </a:rPr>
              <a:t>andemic increased the risk of multiple traumatic experiences and complex trauma </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For vulnerable children, pandemic exacerbated disadvantage and may increase toxic stress</a:t>
            </a:r>
          </a:p>
          <a:p>
            <a:endParaRPr lang="en-US" b="0" i="0" dirty="0">
              <a:solidFill>
                <a:srgbClr val="000000"/>
              </a:solidFill>
              <a:effectLst/>
              <a:latin typeface="Times New Roman" panose="02020603050405020304" pitchFamily="18" charset="0"/>
            </a:endParaRPr>
          </a:p>
          <a:p>
            <a:endParaRPr lang="en-US" dirty="0"/>
          </a:p>
        </p:txBody>
      </p:sp>
    </p:spTree>
    <p:extLst>
      <p:ext uri="{BB962C8B-B14F-4D97-AF65-F5344CB8AC3E}">
        <p14:creationId xmlns:p14="http://schemas.microsoft.com/office/powerpoint/2010/main" val="3517586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E5FF-6B0D-49D7-B0EF-65101E10729B}"/>
              </a:ext>
            </a:extLst>
          </p:cNvPr>
          <p:cNvSpPr>
            <a:spLocks noGrp="1"/>
          </p:cNvSpPr>
          <p:nvPr>
            <p:ph type="title"/>
          </p:nvPr>
        </p:nvSpPr>
        <p:spPr/>
        <p:txBody>
          <a:bodyPr/>
          <a:lstStyle/>
          <a:p>
            <a:r>
              <a:rPr lang="en-US" dirty="0"/>
              <a:t>Increased Substance Use</a:t>
            </a:r>
          </a:p>
        </p:txBody>
      </p:sp>
      <p:sp>
        <p:nvSpPr>
          <p:cNvPr id="3" name="Content Placeholder 2">
            <a:extLst>
              <a:ext uri="{FF2B5EF4-FFF2-40B4-BE49-F238E27FC236}">
                <a16:creationId xmlns:a16="http://schemas.microsoft.com/office/drawing/2014/main" id="{B07D27A6-FEF6-4D18-8B78-82D56129986A}"/>
              </a:ext>
            </a:extLst>
          </p:cNvPr>
          <p:cNvSpPr>
            <a:spLocks noGrp="1"/>
          </p:cNvSpPr>
          <p:nvPr>
            <p:ph idx="1"/>
          </p:nvPr>
        </p:nvSpPr>
        <p:spPr>
          <a:xfrm>
            <a:off x="410933" y="1769174"/>
            <a:ext cx="7324505" cy="4390875"/>
          </a:xfrm>
        </p:spPr>
        <p:txBody>
          <a:bodyPr/>
          <a:lstStyle/>
          <a:p>
            <a:r>
              <a:rPr lang="en-US" dirty="0"/>
              <a:t>July 2021 study reported increased rates of substance use for children admitted to inpatient psychiatry during the pandemic</a:t>
            </a:r>
          </a:p>
          <a:p>
            <a:pPr lvl="1"/>
            <a:endParaRPr lang="en-US" dirty="0"/>
          </a:p>
          <a:p>
            <a:pPr lvl="1"/>
            <a:r>
              <a:rPr lang="en-US" dirty="0"/>
              <a:t>Nearly twice as likely to use substances during the pandemic</a:t>
            </a:r>
          </a:p>
        </p:txBody>
      </p:sp>
    </p:spTree>
    <p:extLst>
      <p:ext uri="{BB962C8B-B14F-4D97-AF65-F5344CB8AC3E}">
        <p14:creationId xmlns:p14="http://schemas.microsoft.com/office/powerpoint/2010/main" val="161294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8335-3A52-4665-92C3-4F4505D119CD}"/>
              </a:ext>
            </a:extLst>
          </p:cNvPr>
          <p:cNvSpPr>
            <a:spLocks noGrp="1"/>
          </p:cNvSpPr>
          <p:nvPr>
            <p:ph type="title"/>
          </p:nvPr>
        </p:nvSpPr>
        <p:spPr>
          <a:xfrm>
            <a:off x="628649" y="396951"/>
            <a:ext cx="7731579" cy="882615"/>
          </a:xfrm>
        </p:spPr>
        <p:txBody>
          <a:bodyPr>
            <a:normAutofit fontScale="90000"/>
          </a:bodyPr>
          <a:lstStyle/>
          <a:p>
            <a:r>
              <a:rPr lang="en-US" dirty="0"/>
              <a:t>Children with Autism Spectrum Disorder</a:t>
            </a:r>
          </a:p>
        </p:txBody>
      </p:sp>
      <p:sp>
        <p:nvSpPr>
          <p:cNvPr id="3" name="Content Placeholder 2">
            <a:extLst>
              <a:ext uri="{FF2B5EF4-FFF2-40B4-BE49-F238E27FC236}">
                <a16:creationId xmlns:a16="http://schemas.microsoft.com/office/drawing/2014/main" id="{3CB0EBB5-6A7C-4506-ABC6-17CE16B88386}"/>
              </a:ext>
            </a:extLst>
          </p:cNvPr>
          <p:cNvSpPr>
            <a:spLocks noGrp="1"/>
          </p:cNvSpPr>
          <p:nvPr>
            <p:ph idx="1"/>
          </p:nvPr>
        </p:nvSpPr>
        <p:spPr>
          <a:xfrm>
            <a:off x="628648" y="1790945"/>
            <a:ext cx="7324505" cy="4390875"/>
          </a:xfrm>
        </p:spPr>
        <p:txBody>
          <a:bodyPr/>
          <a:lstStyle/>
          <a:p>
            <a:r>
              <a:rPr lang="en-US" dirty="0"/>
              <a:t>2021 study compared families with children with ASD and non-ASD families during the pandemic</a:t>
            </a:r>
          </a:p>
          <a:p>
            <a:r>
              <a:rPr lang="en-US" dirty="0"/>
              <a:t>All families were BIPOC and low-income</a:t>
            </a:r>
          </a:p>
          <a:p>
            <a:endParaRPr lang="en-US" dirty="0"/>
          </a:p>
          <a:p>
            <a:r>
              <a:rPr lang="en-US" dirty="0"/>
              <a:t>Families with children with ASD</a:t>
            </a:r>
          </a:p>
          <a:p>
            <a:pPr lvl="1"/>
            <a:r>
              <a:rPr lang="en-US" dirty="0"/>
              <a:t>Greater changes in behavior, sleep difficulties, physical conflict among their children</a:t>
            </a:r>
          </a:p>
        </p:txBody>
      </p:sp>
    </p:spTree>
    <p:extLst>
      <p:ext uri="{BB962C8B-B14F-4D97-AF65-F5344CB8AC3E}">
        <p14:creationId xmlns:p14="http://schemas.microsoft.com/office/powerpoint/2010/main" val="4217283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86D8-DB4E-4165-833B-970E709C00DF}"/>
              </a:ext>
            </a:extLst>
          </p:cNvPr>
          <p:cNvSpPr>
            <a:spLocks noGrp="1"/>
          </p:cNvSpPr>
          <p:nvPr>
            <p:ph type="title"/>
          </p:nvPr>
        </p:nvSpPr>
        <p:spPr/>
        <p:txBody>
          <a:bodyPr anchor="ctr">
            <a:normAutofit fontScale="90000"/>
          </a:bodyPr>
          <a:lstStyle/>
          <a:p>
            <a:r>
              <a:rPr lang="en-US" dirty="0"/>
              <a:t>Local Depression Data (PHQ-9)</a:t>
            </a:r>
          </a:p>
        </p:txBody>
      </p:sp>
      <p:graphicFrame>
        <p:nvGraphicFramePr>
          <p:cNvPr id="4" name="Content Placeholder 3">
            <a:extLst>
              <a:ext uri="{FF2B5EF4-FFF2-40B4-BE49-F238E27FC236}">
                <a16:creationId xmlns:a16="http://schemas.microsoft.com/office/drawing/2014/main" id="{FE6E413F-C40F-4265-AC87-5FF4DF421FAC}"/>
              </a:ext>
            </a:extLst>
          </p:cNvPr>
          <p:cNvGraphicFramePr>
            <a:graphicFrameLocks noGrp="1"/>
          </p:cNvGraphicFramePr>
          <p:nvPr>
            <p:ph idx="1"/>
            <p:extLst>
              <p:ext uri="{D42A27DB-BD31-4B8C-83A1-F6EECF244321}">
                <p14:modId xmlns:p14="http://schemas.microsoft.com/office/powerpoint/2010/main" val="1011244963"/>
              </p:ext>
            </p:extLst>
          </p:nvPr>
        </p:nvGraphicFramePr>
        <p:xfrm>
          <a:off x="628650" y="1555745"/>
          <a:ext cx="7324724" cy="4919274"/>
        </p:xfrm>
        <a:graphic>
          <a:graphicData uri="http://schemas.openxmlformats.org/drawingml/2006/table">
            <a:tbl>
              <a:tblPr/>
              <a:tblGrid>
                <a:gridCol w="2398202">
                  <a:extLst>
                    <a:ext uri="{9D8B030D-6E8A-4147-A177-3AD203B41FA5}">
                      <a16:colId xmlns:a16="http://schemas.microsoft.com/office/drawing/2014/main" val="2330553038"/>
                    </a:ext>
                  </a:extLst>
                </a:gridCol>
                <a:gridCol w="2463261">
                  <a:extLst>
                    <a:ext uri="{9D8B030D-6E8A-4147-A177-3AD203B41FA5}">
                      <a16:colId xmlns:a16="http://schemas.microsoft.com/office/drawing/2014/main" val="1889392483"/>
                    </a:ext>
                  </a:extLst>
                </a:gridCol>
                <a:gridCol w="2463261">
                  <a:extLst>
                    <a:ext uri="{9D8B030D-6E8A-4147-A177-3AD203B41FA5}">
                      <a16:colId xmlns:a16="http://schemas.microsoft.com/office/drawing/2014/main" val="831149372"/>
                    </a:ext>
                  </a:extLst>
                </a:gridCol>
              </a:tblGrid>
              <a:tr h="456461">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Month</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gridSpan="2">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 Positive</a:t>
                      </a:r>
                      <a:endParaRPr lang="en-US" sz="1800" b="0" i="0" u="none" strike="noStrike" dirty="0">
                        <a:effectLst/>
                        <a:latin typeface="Arial" panose="020B0604020202020204" pitchFamily="34" charset="0"/>
                      </a:endParaRPr>
                    </a:p>
                  </a:txBody>
                  <a:tcPr marL="98167" marR="98167" marT="49083" marB="490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endParaRPr lang="en-US"/>
                    </a:p>
                  </a:txBody>
                  <a:tcPr/>
                </a:tc>
                <a:extLst>
                  <a:ext uri="{0D108BD9-81ED-4DB2-BD59-A6C34878D82A}">
                    <a16:rowId xmlns:a16="http://schemas.microsoft.com/office/drawing/2014/main" val="4283875138"/>
                  </a:ext>
                </a:extLst>
              </a:tr>
              <a:tr h="341667">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 </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2020</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2021</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642949"/>
                  </a:ext>
                </a:extLst>
              </a:tr>
              <a:tr h="341667">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Jan</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a:solidFill>
                            <a:srgbClr val="000000"/>
                          </a:solidFill>
                          <a:effectLst/>
                          <a:latin typeface="Calibri" panose="020F0502020204030204" pitchFamily="34" charset="0"/>
                        </a:rPr>
                        <a:t>19.07%</a:t>
                      </a:r>
                      <a:endParaRPr lang="en-US" sz="1800" b="0" i="0" u="none" strike="noStrike">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27.73%</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4057706"/>
                  </a:ext>
                </a:extLst>
              </a:tr>
              <a:tr h="341667">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Feb</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a:solidFill>
                            <a:srgbClr val="000000"/>
                          </a:solidFill>
                          <a:effectLst/>
                          <a:latin typeface="Calibri" panose="020F0502020204030204" pitchFamily="34" charset="0"/>
                        </a:rPr>
                        <a:t>18.88%</a:t>
                      </a:r>
                      <a:endParaRPr lang="en-US" sz="1800" b="0" i="0" u="none" strike="noStrike">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26.78%</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027468"/>
                  </a:ext>
                </a:extLst>
              </a:tr>
              <a:tr h="341667">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Mar</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19.82%</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26.74%</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65954086"/>
                  </a:ext>
                </a:extLst>
              </a:tr>
              <a:tr h="341667">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Apr</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20.60%</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24.94%</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6831932"/>
                  </a:ext>
                </a:extLst>
              </a:tr>
              <a:tr h="341667">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May</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11.78%</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15.62%</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90672479"/>
                  </a:ext>
                </a:extLst>
              </a:tr>
              <a:tr h="341667">
                <a:tc>
                  <a:txBody>
                    <a:bodyPr/>
                    <a:lstStyle/>
                    <a:p>
                      <a:pPr algn="ctr" fontAlgn="b">
                        <a:spcBef>
                          <a:spcPts val="0"/>
                        </a:spcBef>
                        <a:spcAft>
                          <a:spcPts val="0"/>
                        </a:spcAft>
                      </a:pPr>
                      <a:r>
                        <a:rPr lang="en-US" sz="1800" b="0" i="0" u="none" strike="noStrike">
                          <a:solidFill>
                            <a:srgbClr val="000000"/>
                          </a:solidFill>
                          <a:effectLst/>
                          <a:latin typeface="Calibri" panose="020F0502020204030204" pitchFamily="34" charset="0"/>
                        </a:rPr>
                        <a:t>June</a:t>
                      </a:r>
                      <a:endParaRPr lang="en-US" sz="1800" b="0" i="0" u="none" strike="noStrike">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8.64%</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11.17%</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211058"/>
                  </a:ext>
                </a:extLst>
              </a:tr>
              <a:tr h="341667">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July</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8.89%</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10.20%</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4220775"/>
                  </a:ext>
                </a:extLst>
              </a:tr>
              <a:tr h="341667">
                <a:tc>
                  <a:txBody>
                    <a:bodyPr/>
                    <a:lstStyle/>
                    <a:p>
                      <a:pPr algn="ctr" fontAlgn="b">
                        <a:spcBef>
                          <a:spcPts val="0"/>
                        </a:spcBef>
                        <a:spcAft>
                          <a:spcPts val="0"/>
                        </a:spcAft>
                      </a:pPr>
                      <a:r>
                        <a:rPr lang="en-US" sz="1800" b="0" i="0" u="none" strike="noStrike">
                          <a:solidFill>
                            <a:srgbClr val="000000"/>
                          </a:solidFill>
                          <a:effectLst/>
                          <a:latin typeface="Calibri" panose="020F0502020204030204" pitchFamily="34" charset="0"/>
                        </a:rPr>
                        <a:t>Aug</a:t>
                      </a:r>
                      <a:endParaRPr lang="en-US" sz="1800" b="0" i="0" u="none" strike="noStrike">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11.45%</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12.81%</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372442"/>
                  </a:ext>
                </a:extLst>
              </a:tr>
              <a:tr h="341667">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Sept</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16.82%</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22.05%</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46962790"/>
                  </a:ext>
                </a:extLst>
              </a:tr>
              <a:tr h="341667">
                <a:tc>
                  <a:txBody>
                    <a:bodyPr/>
                    <a:lstStyle/>
                    <a:p>
                      <a:pPr algn="ctr" fontAlgn="b">
                        <a:spcBef>
                          <a:spcPts val="0"/>
                        </a:spcBef>
                        <a:spcAft>
                          <a:spcPts val="0"/>
                        </a:spcAft>
                      </a:pPr>
                      <a:r>
                        <a:rPr lang="en-US" sz="1800" b="0" i="0" u="none" strike="noStrike">
                          <a:solidFill>
                            <a:srgbClr val="000000"/>
                          </a:solidFill>
                          <a:effectLst/>
                          <a:latin typeface="Calibri" panose="020F0502020204030204" pitchFamily="34" charset="0"/>
                        </a:rPr>
                        <a:t>Oct</a:t>
                      </a:r>
                      <a:endParaRPr lang="en-US" sz="1800" b="0" i="0" u="none" strike="noStrike">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19.84%</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23.21%</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0029843"/>
                  </a:ext>
                </a:extLst>
              </a:tr>
              <a:tr h="352238">
                <a:tc>
                  <a:txBody>
                    <a:bodyPr/>
                    <a:lstStyle/>
                    <a:p>
                      <a:pPr algn="ctr" fontAlgn="b">
                        <a:spcBef>
                          <a:spcPts val="0"/>
                        </a:spcBef>
                        <a:spcAft>
                          <a:spcPts val="0"/>
                        </a:spcAft>
                      </a:pPr>
                      <a:r>
                        <a:rPr lang="en-US" sz="1800" b="0" i="0" u="none" strike="noStrike">
                          <a:solidFill>
                            <a:srgbClr val="000000"/>
                          </a:solidFill>
                          <a:effectLst/>
                          <a:latin typeface="Calibri" panose="020F0502020204030204" pitchFamily="34" charset="0"/>
                        </a:rPr>
                        <a:t>Nov</a:t>
                      </a:r>
                      <a:endParaRPr lang="en-US" sz="1800" b="0" i="0" u="none" strike="noStrike">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23.23%</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027092718"/>
                  </a:ext>
                </a:extLst>
              </a:tr>
              <a:tr h="352238">
                <a:tc>
                  <a:txBody>
                    <a:bodyPr/>
                    <a:lstStyle/>
                    <a:p>
                      <a:pPr algn="ctr" fontAlgn="b">
                        <a:spcBef>
                          <a:spcPts val="0"/>
                        </a:spcBef>
                        <a:spcAft>
                          <a:spcPts val="0"/>
                        </a:spcAft>
                      </a:pPr>
                      <a:r>
                        <a:rPr lang="en-US" sz="1800" b="0" i="0" u="none" strike="noStrike">
                          <a:solidFill>
                            <a:srgbClr val="000000"/>
                          </a:solidFill>
                          <a:effectLst/>
                          <a:latin typeface="Calibri" panose="020F0502020204030204" pitchFamily="34" charset="0"/>
                        </a:rPr>
                        <a:t>Dec</a:t>
                      </a:r>
                      <a:endParaRPr lang="en-US" sz="1800" b="0" i="0" u="none" strike="noStrike">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1800" b="0" i="0" u="none" strike="noStrike" dirty="0">
                          <a:solidFill>
                            <a:srgbClr val="000000"/>
                          </a:solidFill>
                          <a:effectLst/>
                          <a:latin typeface="Calibri" panose="020F0502020204030204" pitchFamily="34" charset="0"/>
                        </a:rPr>
                        <a:t>24.55%</a:t>
                      </a: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endParaRPr lang="en-US" sz="1800" b="0" i="0" u="none" strike="noStrike" dirty="0">
                        <a:effectLst/>
                        <a:latin typeface="Arial" panose="020B0604020202020204" pitchFamily="34" charset="0"/>
                      </a:endParaRPr>
                    </a:p>
                  </a:txBody>
                  <a:tcPr marL="10226" marR="10226" marT="10226" marB="0" anchor="b">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09377465"/>
                  </a:ext>
                </a:extLst>
              </a:tr>
            </a:tbl>
          </a:graphicData>
        </a:graphic>
      </p:graphicFrame>
    </p:spTree>
    <p:extLst>
      <p:ext uri="{BB962C8B-B14F-4D97-AF65-F5344CB8AC3E}">
        <p14:creationId xmlns:p14="http://schemas.microsoft.com/office/powerpoint/2010/main" val="523471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4C5B-F250-4C3A-A8BE-66E0B1472A19}"/>
              </a:ext>
            </a:extLst>
          </p:cNvPr>
          <p:cNvSpPr>
            <a:spLocks noGrp="1"/>
          </p:cNvSpPr>
          <p:nvPr>
            <p:ph type="title"/>
          </p:nvPr>
        </p:nvSpPr>
        <p:spPr/>
        <p:txBody>
          <a:bodyPr/>
          <a:lstStyle/>
          <a:p>
            <a:r>
              <a:rPr lang="en-US" dirty="0"/>
              <a:t>Local Suicide Deaths</a:t>
            </a:r>
          </a:p>
        </p:txBody>
      </p:sp>
      <p:sp>
        <p:nvSpPr>
          <p:cNvPr id="3" name="Content Placeholder 2">
            <a:extLst>
              <a:ext uri="{FF2B5EF4-FFF2-40B4-BE49-F238E27FC236}">
                <a16:creationId xmlns:a16="http://schemas.microsoft.com/office/drawing/2014/main" id="{B8121E86-F077-4E78-BE2C-EA09418AB566}"/>
              </a:ext>
            </a:extLst>
          </p:cNvPr>
          <p:cNvSpPr>
            <a:spLocks noGrp="1"/>
          </p:cNvSpPr>
          <p:nvPr>
            <p:ph idx="1"/>
          </p:nvPr>
        </p:nvSpPr>
        <p:spPr/>
        <p:txBody>
          <a:bodyPr/>
          <a:lstStyle/>
          <a:p>
            <a:endParaRPr lang="en-US" dirty="0"/>
          </a:p>
          <a:p>
            <a:r>
              <a:rPr lang="en-US" dirty="0"/>
              <a:t>2018: 4</a:t>
            </a:r>
          </a:p>
          <a:p>
            <a:r>
              <a:rPr lang="en-US" dirty="0"/>
              <a:t>2019: 5</a:t>
            </a:r>
          </a:p>
          <a:p>
            <a:r>
              <a:rPr lang="en-US" dirty="0"/>
              <a:t>2020: 11</a:t>
            </a:r>
          </a:p>
          <a:p>
            <a:r>
              <a:rPr lang="en-US" dirty="0"/>
              <a:t>By November, 2021: 11</a:t>
            </a:r>
          </a:p>
          <a:p>
            <a:pPr marL="0" indent="0">
              <a:buNone/>
            </a:pPr>
            <a:endParaRPr lang="en-US" dirty="0"/>
          </a:p>
        </p:txBody>
      </p:sp>
      <p:sp>
        <p:nvSpPr>
          <p:cNvPr id="4" name="Footer Placeholder 3">
            <a:extLst>
              <a:ext uri="{FF2B5EF4-FFF2-40B4-BE49-F238E27FC236}">
                <a16:creationId xmlns:a16="http://schemas.microsoft.com/office/drawing/2014/main" id="{4A42069C-78E5-4BD1-A735-64BD99C490B3}"/>
              </a:ext>
            </a:extLst>
          </p:cNvPr>
          <p:cNvSpPr>
            <a:spLocks noGrp="1"/>
          </p:cNvSpPr>
          <p:nvPr>
            <p:ph type="ftr" sz="quarter" idx="11"/>
          </p:nvPr>
        </p:nvSpPr>
        <p:spPr>
          <a:xfrm>
            <a:off x="628651" y="6226629"/>
            <a:ext cx="4815220" cy="494847"/>
          </a:xfrm>
        </p:spPr>
        <p:txBody>
          <a:bodyPr/>
          <a:lstStyle/>
          <a:p>
            <a:r>
              <a:rPr lang="en-US" dirty="0"/>
              <a:t>These data are collected by The Kim Foundation through their relationships with Omaha Police Department, Sarpy County</a:t>
            </a:r>
          </a:p>
        </p:txBody>
      </p:sp>
    </p:spTree>
    <p:extLst>
      <p:ext uri="{BB962C8B-B14F-4D97-AF65-F5344CB8AC3E}">
        <p14:creationId xmlns:p14="http://schemas.microsoft.com/office/powerpoint/2010/main" val="3204793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F41B-59B2-42A3-9EA7-ED0344805C2F}"/>
              </a:ext>
            </a:extLst>
          </p:cNvPr>
          <p:cNvSpPr>
            <a:spLocks noGrp="1"/>
          </p:cNvSpPr>
          <p:nvPr>
            <p:ph type="title"/>
          </p:nvPr>
        </p:nvSpPr>
        <p:spPr/>
        <p:txBody>
          <a:bodyPr/>
          <a:lstStyle/>
          <a:p>
            <a:r>
              <a:rPr lang="en-US" dirty="0"/>
              <a:t>Growth after Trauma</a:t>
            </a:r>
          </a:p>
        </p:txBody>
      </p:sp>
      <p:pic>
        <p:nvPicPr>
          <p:cNvPr id="4" name="Picture 3">
            <a:extLst>
              <a:ext uri="{FF2B5EF4-FFF2-40B4-BE49-F238E27FC236}">
                <a16:creationId xmlns:a16="http://schemas.microsoft.com/office/drawing/2014/main" id="{6A371B31-9651-491A-BDD8-165FF20DAAC9}"/>
              </a:ext>
            </a:extLst>
          </p:cNvPr>
          <p:cNvPicPr>
            <a:picLocks noChangeAspect="1"/>
          </p:cNvPicPr>
          <p:nvPr/>
        </p:nvPicPr>
        <p:blipFill>
          <a:blip r:embed="rId2"/>
          <a:stretch>
            <a:fillRect/>
          </a:stretch>
        </p:blipFill>
        <p:spPr>
          <a:xfrm>
            <a:off x="1539056" y="3948453"/>
            <a:ext cx="4237087" cy="2115495"/>
          </a:xfrm>
          <a:prstGeom prst="rect">
            <a:avLst/>
          </a:prstGeom>
        </p:spPr>
      </p:pic>
    </p:spTree>
    <p:extLst>
      <p:ext uri="{BB962C8B-B14F-4D97-AF65-F5344CB8AC3E}">
        <p14:creationId xmlns:p14="http://schemas.microsoft.com/office/powerpoint/2010/main" val="2328322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86D8-DB4E-4165-833B-970E709C00DF}"/>
              </a:ext>
            </a:extLst>
          </p:cNvPr>
          <p:cNvSpPr>
            <a:spLocks noGrp="1"/>
          </p:cNvSpPr>
          <p:nvPr>
            <p:ph type="title"/>
          </p:nvPr>
        </p:nvSpPr>
        <p:spPr/>
        <p:txBody>
          <a:bodyPr>
            <a:normAutofit fontScale="90000"/>
          </a:bodyPr>
          <a:lstStyle/>
          <a:p>
            <a:r>
              <a:rPr lang="en-US"/>
              <a:t>Post Traumatic Growth (PTG)</a:t>
            </a:r>
            <a:endParaRPr lang="en-US" dirty="0"/>
          </a:p>
        </p:txBody>
      </p:sp>
      <p:sp>
        <p:nvSpPr>
          <p:cNvPr id="3" name="Content Placeholder 2">
            <a:extLst>
              <a:ext uri="{FF2B5EF4-FFF2-40B4-BE49-F238E27FC236}">
                <a16:creationId xmlns:a16="http://schemas.microsoft.com/office/drawing/2014/main" id="{B33F1125-1B7C-494B-AA7F-DD55812CF397}"/>
              </a:ext>
            </a:extLst>
          </p:cNvPr>
          <p:cNvSpPr>
            <a:spLocks noGrp="1"/>
          </p:cNvSpPr>
          <p:nvPr>
            <p:ph idx="1"/>
          </p:nvPr>
        </p:nvSpPr>
        <p:spPr>
          <a:xfrm>
            <a:off x="628648" y="996288"/>
            <a:ext cx="7324505" cy="5012626"/>
          </a:xfrm>
        </p:spPr>
        <p:txBody>
          <a:bodyPr/>
          <a:lstStyle/>
          <a:p>
            <a:endParaRPr lang="en-US"/>
          </a:p>
          <a:p>
            <a:r>
              <a:rPr lang="en-US"/>
              <a:t>Growth in Five Areas:</a:t>
            </a:r>
          </a:p>
          <a:p>
            <a:pPr lvl="1"/>
            <a:r>
              <a:rPr lang="en-US" b="0" i="0">
                <a:solidFill>
                  <a:srgbClr val="000000"/>
                </a:solidFill>
                <a:effectLst/>
                <a:latin typeface="ProximaNova"/>
              </a:rPr>
              <a:t>Appreciation of life</a:t>
            </a:r>
          </a:p>
          <a:p>
            <a:pPr lvl="1"/>
            <a:r>
              <a:rPr lang="en-US" b="0" i="0">
                <a:solidFill>
                  <a:srgbClr val="000000"/>
                </a:solidFill>
                <a:effectLst/>
                <a:latin typeface="ProximaNova"/>
              </a:rPr>
              <a:t>Relationships with others</a:t>
            </a:r>
          </a:p>
          <a:p>
            <a:pPr lvl="1"/>
            <a:r>
              <a:rPr lang="en-US" b="0" i="0">
                <a:solidFill>
                  <a:srgbClr val="000000"/>
                </a:solidFill>
                <a:effectLst/>
                <a:latin typeface="ProximaNova"/>
              </a:rPr>
              <a:t>New possibilities in life</a:t>
            </a:r>
          </a:p>
          <a:p>
            <a:pPr lvl="1"/>
            <a:r>
              <a:rPr lang="en-US" b="0" i="0">
                <a:solidFill>
                  <a:srgbClr val="000000"/>
                </a:solidFill>
                <a:effectLst/>
                <a:latin typeface="ProximaNova"/>
              </a:rPr>
              <a:t>Personal strength</a:t>
            </a:r>
          </a:p>
          <a:p>
            <a:pPr lvl="1"/>
            <a:r>
              <a:rPr lang="en-US" b="0" i="0">
                <a:solidFill>
                  <a:srgbClr val="000000"/>
                </a:solidFill>
                <a:effectLst/>
                <a:latin typeface="ProximaNova"/>
              </a:rPr>
              <a:t>Spiritual change</a:t>
            </a:r>
          </a:p>
          <a:p>
            <a:pPr lvl="1"/>
            <a:endParaRPr lang="en-US">
              <a:solidFill>
                <a:srgbClr val="000000"/>
              </a:solidFill>
              <a:latin typeface="ProximaNova"/>
            </a:endParaRPr>
          </a:p>
          <a:p>
            <a:r>
              <a:rPr lang="en-US" b="0" i="0">
                <a:solidFill>
                  <a:srgbClr val="000000"/>
                </a:solidFill>
                <a:effectLst/>
                <a:latin typeface="ProximaNova"/>
              </a:rPr>
              <a:t>Growth vs Distress</a:t>
            </a:r>
          </a:p>
          <a:p>
            <a:endParaRPr lang="en-US">
              <a:solidFill>
                <a:srgbClr val="000000"/>
              </a:solidFill>
              <a:latin typeface="ProximaNova"/>
            </a:endParaRPr>
          </a:p>
          <a:p>
            <a:r>
              <a:rPr lang="en-US" b="0" i="0">
                <a:solidFill>
                  <a:srgbClr val="000000"/>
                </a:solidFill>
                <a:effectLst/>
                <a:latin typeface="ProximaNova"/>
              </a:rPr>
              <a:t>Personal rather than Common Factors</a:t>
            </a:r>
          </a:p>
          <a:p>
            <a:pPr lvl="1"/>
            <a:endParaRPr lang="en-US"/>
          </a:p>
          <a:p>
            <a:endParaRPr lang="en-US"/>
          </a:p>
          <a:p>
            <a:endParaRPr lang="en-US" dirty="0"/>
          </a:p>
        </p:txBody>
      </p:sp>
    </p:spTree>
    <p:extLst>
      <p:ext uri="{BB962C8B-B14F-4D97-AF65-F5344CB8AC3E}">
        <p14:creationId xmlns:p14="http://schemas.microsoft.com/office/powerpoint/2010/main" val="1125210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86D8-DB4E-4165-833B-970E709C00DF}"/>
              </a:ext>
            </a:extLst>
          </p:cNvPr>
          <p:cNvSpPr>
            <a:spLocks noGrp="1"/>
          </p:cNvSpPr>
          <p:nvPr>
            <p:ph type="title"/>
          </p:nvPr>
        </p:nvSpPr>
        <p:spPr/>
        <p:txBody>
          <a:bodyPr/>
          <a:lstStyle/>
          <a:p>
            <a:r>
              <a:rPr lang="en-US" dirty="0"/>
              <a:t>Factors to address</a:t>
            </a:r>
          </a:p>
        </p:txBody>
      </p:sp>
      <p:sp>
        <p:nvSpPr>
          <p:cNvPr id="3" name="Content Placeholder 2">
            <a:extLst>
              <a:ext uri="{FF2B5EF4-FFF2-40B4-BE49-F238E27FC236}">
                <a16:creationId xmlns:a16="http://schemas.microsoft.com/office/drawing/2014/main" id="{B33F1125-1B7C-494B-AA7F-DD55812CF397}"/>
              </a:ext>
            </a:extLst>
          </p:cNvPr>
          <p:cNvSpPr>
            <a:spLocks noGrp="1"/>
          </p:cNvSpPr>
          <p:nvPr>
            <p:ph idx="1"/>
          </p:nvPr>
        </p:nvSpPr>
        <p:spPr>
          <a:xfrm>
            <a:off x="628648" y="1279566"/>
            <a:ext cx="7324505" cy="4107597"/>
          </a:xfrm>
        </p:spPr>
        <p:txBody>
          <a:bodyPr>
            <a:normAutofit fontScale="92500"/>
          </a:bodyPr>
          <a:lstStyle/>
          <a:p>
            <a:r>
              <a:rPr lang="en-US" dirty="0"/>
              <a:t>Loneliness—duration can significantly influence depression symptoms appearing months to years later</a:t>
            </a:r>
          </a:p>
          <a:p>
            <a:endParaRPr lang="en-US" dirty="0"/>
          </a:p>
          <a:p>
            <a:r>
              <a:rPr lang="en-US" dirty="0"/>
              <a:t>Children who experience enforced isolation or quarantine 5 times more likely to need mental health services</a:t>
            </a:r>
          </a:p>
          <a:p>
            <a:pPr lvl="1"/>
            <a:r>
              <a:rPr lang="en-US" dirty="0"/>
              <a:t>Also more likely to have post traumatic stress</a:t>
            </a:r>
          </a:p>
          <a:p>
            <a:pPr lvl="1"/>
            <a:endParaRPr lang="en-US" dirty="0"/>
          </a:p>
          <a:p>
            <a:r>
              <a:rPr lang="en-US" dirty="0"/>
              <a:t>What to do with helplessness and uncertainty</a:t>
            </a:r>
          </a:p>
        </p:txBody>
      </p:sp>
    </p:spTree>
    <p:extLst>
      <p:ext uri="{BB962C8B-B14F-4D97-AF65-F5344CB8AC3E}">
        <p14:creationId xmlns:p14="http://schemas.microsoft.com/office/powerpoint/2010/main" val="134854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23B5-D22E-411A-B546-964137F0ECC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1AAF92E-2324-4545-84E8-00B890152BE6}"/>
              </a:ext>
            </a:extLst>
          </p:cNvPr>
          <p:cNvSpPr>
            <a:spLocks noGrp="1"/>
          </p:cNvSpPr>
          <p:nvPr>
            <p:ph idx="1"/>
          </p:nvPr>
        </p:nvSpPr>
        <p:spPr>
          <a:xfrm>
            <a:off x="628648" y="1233562"/>
            <a:ext cx="7324505" cy="4390875"/>
          </a:xfrm>
        </p:spPr>
        <p:txBody>
          <a:bodyPr/>
          <a:lstStyle/>
          <a:p>
            <a:endParaRPr lang="en-US" dirty="0"/>
          </a:p>
          <a:p>
            <a:r>
              <a:rPr lang="en-US" dirty="0"/>
              <a:t>Review &amp; Discuss MH Disparities</a:t>
            </a:r>
          </a:p>
          <a:p>
            <a:endParaRPr lang="en-US" dirty="0"/>
          </a:p>
          <a:p>
            <a:r>
              <a:rPr lang="en-US" dirty="0"/>
              <a:t>Summarize Effects of Pandemic on MH</a:t>
            </a:r>
          </a:p>
          <a:p>
            <a:endParaRPr lang="en-US" dirty="0"/>
          </a:p>
          <a:p>
            <a:r>
              <a:rPr lang="en-US" dirty="0"/>
              <a:t>Offer Interventions and Resources</a:t>
            </a:r>
          </a:p>
        </p:txBody>
      </p:sp>
    </p:spTree>
    <p:extLst>
      <p:ext uri="{BB962C8B-B14F-4D97-AF65-F5344CB8AC3E}">
        <p14:creationId xmlns:p14="http://schemas.microsoft.com/office/powerpoint/2010/main" val="1992870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56F36-F41D-429E-AB9E-48E62D3E0788}"/>
              </a:ext>
            </a:extLst>
          </p:cNvPr>
          <p:cNvSpPr>
            <a:spLocks noGrp="1"/>
          </p:cNvSpPr>
          <p:nvPr>
            <p:ph type="title"/>
          </p:nvPr>
        </p:nvSpPr>
        <p:spPr/>
        <p:txBody>
          <a:bodyPr>
            <a:normAutofit fontScale="90000"/>
          </a:bodyPr>
          <a:lstStyle/>
          <a:p>
            <a:r>
              <a:rPr lang="en-US" dirty="0"/>
              <a:t>College Students</a:t>
            </a:r>
            <a:br>
              <a:rPr lang="en-US" dirty="0"/>
            </a:br>
            <a:endParaRPr lang="en-US" dirty="0"/>
          </a:p>
        </p:txBody>
      </p:sp>
      <p:sp>
        <p:nvSpPr>
          <p:cNvPr id="3" name="Content Placeholder 2">
            <a:extLst>
              <a:ext uri="{FF2B5EF4-FFF2-40B4-BE49-F238E27FC236}">
                <a16:creationId xmlns:a16="http://schemas.microsoft.com/office/drawing/2014/main" id="{0CCBAB8A-A8D7-4F25-B471-3A93277A8F19}"/>
              </a:ext>
            </a:extLst>
          </p:cNvPr>
          <p:cNvSpPr>
            <a:spLocks noGrp="1"/>
          </p:cNvSpPr>
          <p:nvPr>
            <p:ph idx="1"/>
          </p:nvPr>
        </p:nvSpPr>
        <p:spPr>
          <a:xfrm>
            <a:off x="487134" y="1431717"/>
            <a:ext cx="7324505" cy="4390875"/>
          </a:xfrm>
        </p:spPr>
        <p:txBody>
          <a:bodyPr/>
          <a:lstStyle/>
          <a:p>
            <a:r>
              <a:rPr lang="en-US" dirty="0"/>
              <a:t>Those enrolled in campus wellness program less affected by COVID in terms of internalizing symptoms and attention problems</a:t>
            </a:r>
          </a:p>
          <a:p>
            <a:endParaRPr lang="en-US" dirty="0"/>
          </a:p>
          <a:p>
            <a:r>
              <a:rPr lang="en-US" dirty="0"/>
              <a:t>Mood and daily wellness behaviors negatively affected by COVID pandemic</a:t>
            </a:r>
          </a:p>
        </p:txBody>
      </p:sp>
    </p:spTree>
    <p:extLst>
      <p:ext uri="{BB962C8B-B14F-4D97-AF65-F5344CB8AC3E}">
        <p14:creationId xmlns:p14="http://schemas.microsoft.com/office/powerpoint/2010/main" val="4288424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4025-5A8B-4671-85EC-50346430DB10}"/>
              </a:ext>
            </a:extLst>
          </p:cNvPr>
          <p:cNvSpPr>
            <a:spLocks noGrp="1"/>
          </p:cNvSpPr>
          <p:nvPr>
            <p:ph type="title"/>
          </p:nvPr>
        </p:nvSpPr>
        <p:spPr>
          <a:xfrm>
            <a:off x="145140" y="3701144"/>
            <a:ext cx="7886700" cy="1143838"/>
          </a:xfrm>
        </p:spPr>
        <p:txBody>
          <a:bodyPr/>
          <a:lstStyle/>
          <a:p>
            <a:r>
              <a:rPr lang="en-US" dirty="0"/>
              <a:t>Resources &amp; Supports</a:t>
            </a:r>
          </a:p>
        </p:txBody>
      </p:sp>
      <p:pic>
        <p:nvPicPr>
          <p:cNvPr id="5" name="Picture 4" descr="A group of colored pencils&#10;&#10;Description automatically generated with medium confidence">
            <a:extLst>
              <a:ext uri="{FF2B5EF4-FFF2-40B4-BE49-F238E27FC236}">
                <a16:creationId xmlns:a16="http://schemas.microsoft.com/office/drawing/2014/main" id="{4FE66549-0117-420B-A691-D60E730269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7653" y="127440"/>
            <a:ext cx="7797898" cy="3151482"/>
          </a:xfrm>
          <a:prstGeom prst="rect">
            <a:avLst/>
          </a:prstGeom>
        </p:spPr>
      </p:pic>
    </p:spTree>
    <p:extLst>
      <p:ext uri="{BB962C8B-B14F-4D97-AF65-F5344CB8AC3E}">
        <p14:creationId xmlns:p14="http://schemas.microsoft.com/office/powerpoint/2010/main" val="1903779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A137-8A28-4773-A1FD-5198AEFCEC5E}"/>
              </a:ext>
            </a:extLst>
          </p:cNvPr>
          <p:cNvSpPr txBox="1">
            <a:spLocks noGrp="1"/>
          </p:cNvSpPr>
          <p:nvPr>
            <p:ph type="title"/>
          </p:nvPr>
        </p:nvSpPr>
        <p:spPr/>
        <p:txBody>
          <a:bodyPr anchorCtr="1"/>
          <a:lstStyle/>
          <a:p>
            <a:pPr lvl="0" algn="ctr"/>
            <a:r>
              <a:rPr lang="en-US"/>
              <a:t>Indigenous Resources</a:t>
            </a:r>
          </a:p>
        </p:txBody>
      </p:sp>
      <p:sp>
        <p:nvSpPr>
          <p:cNvPr id="3" name="Content Placeholder 2">
            <a:extLst>
              <a:ext uri="{FF2B5EF4-FFF2-40B4-BE49-F238E27FC236}">
                <a16:creationId xmlns:a16="http://schemas.microsoft.com/office/drawing/2014/main" id="{03B7AE72-5378-4C12-8834-EA40FDF03C8B}"/>
              </a:ext>
            </a:extLst>
          </p:cNvPr>
          <p:cNvSpPr txBox="1">
            <a:spLocks noGrp="1"/>
          </p:cNvSpPr>
          <p:nvPr>
            <p:ph idx="1"/>
          </p:nvPr>
        </p:nvSpPr>
        <p:spPr>
          <a:xfrm>
            <a:off x="628650" y="1747402"/>
            <a:ext cx="7324505" cy="4390875"/>
          </a:xfrm>
        </p:spPr>
        <p:txBody>
          <a:bodyPr>
            <a:normAutofit/>
          </a:bodyPr>
          <a:lstStyle/>
          <a:p>
            <a:pPr lvl="0">
              <a:lnSpc>
                <a:spcPct val="90000"/>
              </a:lnSpc>
            </a:pPr>
            <a:r>
              <a:rPr lang="en-US" sz="1800" dirty="0"/>
              <a:t>Power Hour – noon Pacific time -- presentations, comedy, workshops and storytelling</a:t>
            </a:r>
          </a:p>
          <a:p>
            <a:pPr lvl="0">
              <a:lnSpc>
                <a:spcPct val="90000"/>
              </a:lnSpc>
            </a:pPr>
            <a:r>
              <a:rPr lang="en-US" sz="1800" dirty="0"/>
              <a:t>Indigenous Story Studio</a:t>
            </a:r>
          </a:p>
          <a:p>
            <a:pPr lvl="0">
              <a:lnSpc>
                <a:spcPct val="90000"/>
              </a:lnSpc>
            </a:pPr>
            <a:r>
              <a:rPr lang="en-US" sz="1800" dirty="0"/>
              <a:t>One Sky Center</a:t>
            </a:r>
          </a:p>
          <a:p>
            <a:pPr lvl="0">
              <a:lnSpc>
                <a:spcPct val="90000"/>
              </a:lnSpc>
            </a:pPr>
            <a:r>
              <a:rPr lang="en-US" sz="1800" dirty="0" err="1"/>
              <a:t>WeRNative</a:t>
            </a:r>
            <a:endParaRPr lang="en-US" sz="1800" dirty="0"/>
          </a:p>
          <a:p>
            <a:pPr lvl="0">
              <a:lnSpc>
                <a:spcPct val="90000"/>
              </a:lnSpc>
            </a:pPr>
            <a:r>
              <a:rPr lang="en-US" sz="1800" dirty="0" err="1"/>
              <a:t>StrongHearts</a:t>
            </a:r>
            <a:r>
              <a:rPr lang="en-US" sz="1800" dirty="0"/>
              <a:t> Native Helpline 1-844-762-8483</a:t>
            </a:r>
          </a:p>
          <a:p>
            <a:pPr lvl="0">
              <a:lnSpc>
                <a:spcPct val="90000"/>
              </a:lnSpc>
            </a:pPr>
            <a:r>
              <a:rPr lang="en-US" sz="1800" dirty="0"/>
              <a:t>Native Wellness Institute</a:t>
            </a:r>
          </a:p>
          <a:p>
            <a:pPr lvl="0">
              <a:lnSpc>
                <a:spcPct val="90000"/>
              </a:lnSpc>
            </a:pPr>
            <a:r>
              <a:rPr lang="en-US" sz="1800" dirty="0"/>
              <a:t>National Indian Health Board’s COVID-19 Tribal Resource Center</a:t>
            </a:r>
          </a:p>
          <a:p>
            <a:pPr lvl="0">
              <a:lnSpc>
                <a:spcPct val="90000"/>
              </a:lnSpc>
            </a:pPr>
            <a:r>
              <a:rPr lang="en-US" sz="1800" dirty="0"/>
              <a:t>CDC guidance on funeral and burial services, safe watering points and advice about physical distancing and coping with lockdowns</a:t>
            </a:r>
          </a:p>
          <a:p>
            <a:pPr lvl="0">
              <a:lnSpc>
                <a:spcPct val="90000"/>
              </a:lnSpc>
            </a:pPr>
            <a:r>
              <a:rPr lang="en-US" sz="1800" dirty="0"/>
              <a:t>Navajo Department of Health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40EA-17EC-4A9B-B438-1CAD9BB5433C}"/>
              </a:ext>
            </a:extLst>
          </p:cNvPr>
          <p:cNvSpPr txBox="1">
            <a:spLocks noGrp="1"/>
          </p:cNvSpPr>
          <p:nvPr>
            <p:ph type="title"/>
          </p:nvPr>
        </p:nvSpPr>
        <p:spPr/>
        <p:txBody>
          <a:bodyPr anchorCtr="1"/>
          <a:lstStyle/>
          <a:p>
            <a:pPr lvl="0" algn="ctr"/>
            <a:r>
              <a:rPr lang="en-US"/>
              <a:t>African American Resources</a:t>
            </a:r>
          </a:p>
        </p:txBody>
      </p:sp>
      <p:sp>
        <p:nvSpPr>
          <p:cNvPr id="3" name="Content Placeholder 2">
            <a:extLst>
              <a:ext uri="{FF2B5EF4-FFF2-40B4-BE49-F238E27FC236}">
                <a16:creationId xmlns:a16="http://schemas.microsoft.com/office/drawing/2014/main" id="{1F0449A3-B42C-4E67-92D6-3CE917277869}"/>
              </a:ext>
            </a:extLst>
          </p:cNvPr>
          <p:cNvSpPr txBox="1">
            <a:spLocks noGrp="1"/>
          </p:cNvSpPr>
          <p:nvPr>
            <p:ph idx="1"/>
          </p:nvPr>
        </p:nvSpPr>
        <p:spPr>
          <a:xfrm>
            <a:off x="628648" y="1429505"/>
            <a:ext cx="7324505" cy="4390875"/>
          </a:xfrm>
        </p:spPr>
        <p:txBody>
          <a:bodyPr/>
          <a:lstStyle/>
          <a:p>
            <a:pPr lvl="0">
              <a:lnSpc>
                <a:spcPct val="80000"/>
              </a:lnSpc>
            </a:pPr>
            <a:r>
              <a:rPr lang="en-US" dirty="0"/>
              <a:t>Black radio</a:t>
            </a:r>
          </a:p>
          <a:p>
            <a:pPr lvl="0">
              <a:lnSpc>
                <a:spcPct val="80000"/>
              </a:lnSpc>
            </a:pPr>
            <a:r>
              <a:rPr lang="en-US" dirty="0"/>
              <a:t>BlackDoctor.org</a:t>
            </a:r>
          </a:p>
          <a:p>
            <a:pPr lvl="0">
              <a:lnSpc>
                <a:spcPct val="80000"/>
              </a:lnSpc>
            </a:pPr>
            <a:r>
              <a:rPr lang="en-US" dirty="0"/>
              <a:t>Trusted Media figures</a:t>
            </a:r>
          </a:p>
          <a:p>
            <a:pPr lvl="0">
              <a:lnSpc>
                <a:spcPct val="80000"/>
              </a:lnSpc>
            </a:pPr>
            <a:r>
              <a:rPr lang="en-US" dirty="0"/>
              <a:t>Places of worship</a:t>
            </a:r>
          </a:p>
          <a:p>
            <a:pPr lvl="0">
              <a:lnSpc>
                <a:spcPct val="80000"/>
              </a:lnSpc>
            </a:pPr>
            <a:r>
              <a:rPr lang="en-US" dirty="0"/>
              <a:t>National Network to Eliminate Disparities in Behavioral Health (NNED)</a:t>
            </a:r>
          </a:p>
          <a:p>
            <a:pPr lvl="1">
              <a:lnSpc>
                <a:spcPct val="80000"/>
              </a:lnSpc>
            </a:pPr>
            <a:r>
              <a:rPr lang="en-US" sz="1500" dirty="0"/>
              <a:t>Locator to find community-based organizations serving Black and Latino communities</a:t>
            </a:r>
          </a:p>
          <a:p>
            <a:pPr lvl="0">
              <a:lnSpc>
                <a:spcPct val="80000"/>
              </a:lnSpc>
            </a:pPr>
            <a:endParaRPr lang="en-US" dirty="0"/>
          </a:p>
          <a:p>
            <a:pPr lvl="0"/>
            <a:endParaRPr lang="en-US" dirty="0"/>
          </a:p>
        </p:txBody>
      </p:sp>
      <p:pic>
        <p:nvPicPr>
          <p:cNvPr id="4" name="Picture 4" descr="Icon&#10;&#10;Description automatically generated">
            <a:extLst>
              <a:ext uri="{FF2B5EF4-FFF2-40B4-BE49-F238E27FC236}">
                <a16:creationId xmlns:a16="http://schemas.microsoft.com/office/drawing/2014/main" id="{07A3FDE5-C00D-4DBB-B22C-81C54F7398DA}"/>
              </a:ext>
            </a:extLst>
          </p:cNvPr>
          <p:cNvPicPr>
            <a:picLocks noChangeAspect="1"/>
          </p:cNvPicPr>
          <p:nvPr/>
        </p:nvPicPr>
        <p:blipFill>
          <a:blip r:embed="rId2"/>
          <a:stretch>
            <a:fillRect/>
          </a:stretch>
        </p:blipFill>
        <p:spPr>
          <a:xfrm>
            <a:off x="465022" y="4662825"/>
            <a:ext cx="5293519" cy="1923223"/>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098B-773F-4FC3-A845-F513623C3658}"/>
              </a:ext>
            </a:extLst>
          </p:cNvPr>
          <p:cNvSpPr txBox="1">
            <a:spLocks noGrp="1"/>
          </p:cNvSpPr>
          <p:nvPr>
            <p:ph type="title"/>
          </p:nvPr>
        </p:nvSpPr>
        <p:spPr/>
        <p:txBody>
          <a:bodyPr anchorCtr="1"/>
          <a:lstStyle/>
          <a:p>
            <a:pPr lvl="0" algn="ctr"/>
            <a:r>
              <a:rPr lang="en-US"/>
              <a:t>Latinx Resources</a:t>
            </a:r>
          </a:p>
        </p:txBody>
      </p:sp>
      <p:sp>
        <p:nvSpPr>
          <p:cNvPr id="3" name="Content Placeholder 2">
            <a:extLst>
              <a:ext uri="{FF2B5EF4-FFF2-40B4-BE49-F238E27FC236}">
                <a16:creationId xmlns:a16="http://schemas.microsoft.com/office/drawing/2014/main" id="{D6D8DC56-A911-4049-A52B-2540ABACDDCF}"/>
              </a:ext>
            </a:extLst>
          </p:cNvPr>
          <p:cNvSpPr txBox="1">
            <a:spLocks noGrp="1"/>
          </p:cNvSpPr>
          <p:nvPr>
            <p:ph idx="1"/>
          </p:nvPr>
        </p:nvSpPr>
        <p:spPr>
          <a:xfrm>
            <a:off x="628648" y="1252597"/>
            <a:ext cx="7324505" cy="4390875"/>
          </a:xfrm>
        </p:spPr>
        <p:txBody>
          <a:bodyPr/>
          <a:lstStyle/>
          <a:p>
            <a:pPr lvl="0"/>
            <a:r>
              <a:rPr lang="en-US" dirty="0"/>
              <a:t>Latinx Radio</a:t>
            </a:r>
          </a:p>
          <a:p>
            <a:pPr lvl="0"/>
            <a:r>
              <a:rPr lang="en-US" dirty="0"/>
              <a:t>Media figures</a:t>
            </a:r>
          </a:p>
          <a:p>
            <a:pPr lvl="0"/>
            <a:r>
              <a:rPr lang="en-US" dirty="0"/>
              <a:t>Places of worship</a:t>
            </a:r>
          </a:p>
          <a:p>
            <a:pPr lvl="0">
              <a:lnSpc>
                <a:spcPct val="80000"/>
              </a:lnSpc>
            </a:pPr>
            <a:r>
              <a:rPr lang="en-US" dirty="0"/>
              <a:t>National Network to Eliminate Disparities in </a:t>
            </a:r>
          </a:p>
          <a:p>
            <a:pPr marL="0" indent="0">
              <a:lnSpc>
                <a:spcPct val="80000"/>
              </a:lnSpc>
              <a:buNone/>
            </a:pPr>
            <a:r>
              <a:rPr lang="en-US" dirty="0"/>
              <a:t>	Behavioral Health (NNED)</a:t>
            </a:r>
          </a:p>
          <a:p>
            <a:pPr lvl="1">
              <a:lnSpc>
                <a:spcPct val="80000"/>
              </a:lnSpc>
            </a:pPr>
            <a:r>
              <a:rPr lang="en-US" sz="1500" dirty="0"/>
              <a:t>Locator to find community-based organizations serving Black and Latino communities</a:t>
            </a:r>
          </a:p>
          <a:p>
            <a:pPr lvl="0"/>
            <a:endParaRPr lang="en-US" dirty="0"/>
          </a:p>
        </p:txBody>
      </p:sp>
      <p:pic>
        <p:nvPicPr>
          <p:cNvPr id="4" name="Picture 4" descr="Logo, company name&#10;&#10;Description automatically generated">
            <a:extLst>
              <a:ext uri="{FF2B5EF4-FFF2-40B4-BE49-F238E27FC236}">
                <a16:creationId xmlns:a16="http://schemas.microsoft.com/office/drawing/2014/main" id="{BFD9CC62-FA39-46B3-BEDF-574A85467B52}"/>
              </a:ext>
            </a:extLst>
          </p:cNvPr>
          <p:cNvPicPr>
            <a:picLocks noChangeAspect="1"/>
          </p:cNvPicPr>
          <p:nvPr/>
        </p:nvPicPr>
        <p:blipFill>
          <a:blip r:embed="rId2"/>
          <a:stretch>
            <a:fillRect/>
          </a:stretch>
        </p:blipFill>
        <p:spPr>
          <a:xfrm>
            <a:off x="628649" y="4177489"/>
            <a:ext cx="4095752" cy="2419347"/>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EE90-09AD-435E-942D-C8412F389AA2}"/>
              </a:ext>
            </a:extLst>
          </p:cNvPr>
          <p:cNvSpPr txBox="1">
            <a:spLocks noGrp="1"/>
          </p:cNvSpPr>
          <p:nvPr>
            <p:ph type="title"/>
          </p:nvPr>
        </p:nvSpPr>
        <p:spPr/>
        <p:txBody>
          <a:bodyPr anchorCtr="1"/>
          <a:lstStyle/>
          <a:p>
            <a:pPr lvl="0" algn="ctr"/>
            <a:r>
              <a:rPr lang="en-US"/>
              <a:t>What Can We Do?</a:t>
            </a:r>
          </a:p>
        </p:txBody>
      </p:sp>
      <p:sp>
        <p:nvSpPr>
          <p:cNvPr id="3" name="Content Placeholder 2">
            <a:extLst>
              <a:ext uri="{FF2B5EF4-FFF2-40B4-BE49-F238E27FC236}">
                <a16:creationId xmlns:a16="http://schemas.microsoft.com/office/drawing/2014/main" id="{9138EBBF-5CBF-4BE6-9A21-DEAE70081E54}"/>
              </a:ext>
            </a:extLst>
          </p:cNvPr>
          <p:cNvSpPr txBox="1">
            <a:spLocks noGrp="1"/>
          </p:cNvSpPr>
          <p:nvPr>
            <p:ph idx="1"/>
          </p:nvPr>
        </p:nvSpPr>
        <p:spPr>
          <a:xfrm>
            <a:off x="628650" y="1551459"/>
            <a:ext cx="8058150" cy="4390875"/>
          </a:xfrm>
        </p:spPr>
        <p:txBody>
          <a:bodyPr>
            <a:normAutofit lnSpcReduction="10000"/>
          </a:bodyPr>
          <a:lstStyle/>
          <a:p>
            <a:pPr lvl="0"/>
            <a:r>
              <a:rPr lang="en-US" dirty="0"/>
              <a:t>Disaster distress helpline 1-800-985-5990 or text </a:t>
            </a:r>
            <a:r>
              <a:rPr lang="en-US" dirty="0" err="1"/>
              <a:t>TalkWithUs</a:t>
            </a:r>
            <a:r>
              <a:rPr lang="en-US" dirty="0"/>
              <a:t> to 66746</a:t>
            </a:r>
          </a:p>
          <a:p>
            <a:pPr lvl="0"/>
            <a:r>
              <a:rPr lang="en-US" dirty="0"/>
              <a:t>National Suicide Prevention Lifeline 1-800-273-8255 </a:t>
            </a:r>
          </a:p>
          <a:p>
            <a:pPr lvl="0"/>
            <a:r>
              <a:rPr lang="en-US" dirty="0"/>
              <a:t>Crisis </a:t>
            </a:r>
            <a:r>
              <a:rPr lang="en-US" dirty="0" err="1"/>
              <a:t>Textline</a:t>
            </a:r>
            <a:r>
              <a:rPr lang="en-US" dirty="0"/>
              <a:t> Text TALK to 741741</a:t>
            </a:r>
          </a:p>
          <a:p>
            <a:pPr lvl="0"/>
            <a:r>
              <a:rPr lang="en-US" dirty="0"/>
              <a:t>National Human Trafficking Hotline 1-888-373-7888; text 233733 “Help” or “info”</a:t>
            </a:r>
          </a:p>
          <a:p>
            <a:pPr lvl="0"/>
            <a:r>
              <a:rPr lang="en-US" dirty="0">
                <a:hlinkClick r:id="rId2"/>
              </a:rPr>
              <a:t>www.fns.usda.gov/partnerships/national-hunger-clearinghouse</a:t>
            </a:r>
            <a:endParaRPr lang="en-US" dirty="0"/>
          </a:p>
          <a:p>
            <a:pPr lvl="1"/>
            <a:r>
              <a:rPr lang="en-US" dirty="0"/>
              <a:t>Local food resources</a:t>
            </a:r>
          </a:p>
          <a:p>
            <a:pPr lvl="0"/>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91B0-6A46-496D-97E0-471D8F3B6EA9}"/>
              </a:ext>
            </a:extLst>
          </p:cNvPr>
          <p:cNvSpPr txBox="1">
            <a:spLocks noGrp="1"/>
          </p:cNvSpPr>
          <p:nvPr>
            <p:ph type="title"/>
          </p:nvPr>
        </p:nvSpPr>
        <p:spPr/>
        <p:txBody>
          <a:bodyPr anchorCtr="1"/>
          <a:lstStyle/>
          <a:p>
            <a:pPr lvl="0" algn="ctr"/>
            <a:r>
              <a:rPr lang="en-US"/>
              <a:t>Mental Health America</a:t>
            </a:r>
          </a:p>
        </p:txBody>
      </p:sp>
      <p:sp>
        <p:nvSpPr>
          <p:cNvPr id="3" name="Content Placeholder 2">
            <a:extLst>
              <a:ext uri="{FF2B5EF4-FFF2-40B4-BE49-F238E27FC236}">
                <a16:creationId xmlns:a16="http://schemas.microsoft.com/office/drawing/2014/main" id="{37C63922-EFB5-4841-A789-CCAD19CE2222}"/>
              </a:ext>
            </a:extLst>
          </p:cNvPr>
          <p:cNvSpPr txBox="1">
            <a:spLocks noGrp="1"/>
          </p:cNvSpPr>
          <p:nvPr>
            <p:ph idx="1"/>
          </p:nvPr>
        </p:nvSpPr>
        <p:spPr>
          <a:xfrm>
            <a:off x="770162" y="2075862"/>
            <a:ext cx="7324505" cy="4390875"/>
          </a:xfrm>
        </p:spPr>
        <p:txBody>
          <a:bodyPr/>
          <a:lstStyle/>
          <a:p>
            <a:pPr lvl="0"/>
            <a:r>
              <a:rPr lang="en-US" dirty="0">
                <a:hlinkClick r:id="rId2"/>
              </a:rPr>
              <a:t>www.mhanational.org</a:t>
            </a:r>
            <a:endParaRPr lang="en-US" dirty="0"/>
          </a:p>
          <a:p>
            <a:pPr lvl="0"/>
            <a:r>
              <a:rPr lang="en-US" dirty="0"/>
              <a:t>Culturally competent strategies</a:t>
            </a:r>
          </a:p>
          <a:p>
            <a:pPr lvl="0"/>
            <a:r>
              <a:rPr lang="en-US" dirty="0"/>
              <a:t>Raise awareness about mental health </a:t>
            </a:r>
          </a:p>
          <a:p>
            <a:pPr lvl="0"/>
            <a:r>
              <a:rPr lang="en-US" dirty="0"/>
              <a:t>Promote proper, timely, effective treatment</a:t>
            </a:r>
          </a:p>
        </p:txBody>
      </p:sp>
      <p:pic>
        <p:nvPicPr>
          <p:cNvPr id="5" name="Picture 4" descr="Icon&#10;&#10;Description automatically generated">
            <a:extLst>
              <a:ext uri="{FF2B5EF4-FFF2-40B4-BE49-F238E27FC236}">
                <a16:creationId xmlns:a16="http://schemas.microsoft.com/office/drawing/2014/main" id="{7EF3CB1D-EE4E-42AD-BD0D-8E73060E25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1743" y="4271299"/>
            <a:ext cx="3690257" cy="221415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8C5D-487D-4AAD-8102-79A6996B4B10}"/>
              </a:ext>
            </a:extLst>
          </p:cNvPr>
          <p:cNvSpPr txBox="1">
            <a:spLocks noGrp="1"/>
          </p:cNvSpPr>
          <p:nvPr>
            <p:ph type="title"/>
          </p:nvPr>
        </p:nvSpPr>
        <p:spPr/>
        <p:txBody>
          <a:bodyPr anchorCtr="1"/>
          <a:lstStyle/>
          <a:p>
            <a:pPr lvl="0" algn="ctr"/>
            <a:r>
              <a:rPr lang="en-US" dirty="0"/>
              <a:t>What Can We Do?</a:t>
            </a:r>
          </a:p>
        </p:txBody>
      </p:sp>
      <p:sp>
        <p:nvSpPr>
          <p:cNvPr id="3" name="Content Placeholder 2">
            <a:extLst>
              <a:ext uri="{FF2B5EF4-FFF2-40B4-BE49-F238E27FC236}">
                <a16:creationId xmlns:a16="http://schemas.microsoft.com/office/drawing/2014/main" id="{2E08B68B-D98C-4681-A475-383ACBE51E2A}"/>
              </a:ext>
            </a:extLst>
          </p:cNvPr>
          <p:cNvSpPr txBox="1">
            <a:spLocks noGrp="1"/>
          </p:cNvSpPr>
          <p:nvPr>
            <p:ph idx="1"/>
          </p:nvPr>
        </p:nvSpPr>
        <p:spPr>
          <a:xfrm>
            <a:off x="748391" y="1725631"/>
            <a:ext cx="7324505" cy="4390875"/>
          </a:xfrm>
        </p:spPr>
        <p:txBody>
          <a:bodyPr>
            <a:normAutofit lnSpcReduction="10000"/>
          </a:bodyPr>
          <a:lstStyle/>
          <a:p>
            <a:pPr lvl="0">
              <a:lnSpc>
                <a:spcPct val="80000"/>
              </a:lnSpc>
            </a:pPr>
            <a:r>
              <a:rPr lang="en-US" dirty="0"/>
              <a:t>National Network to Eliminate Disparities in Behavioral Health (NNED)</a:t>
            </a:r>
          </a:p>
          <a:p>
            <a:pPr lvl="1">
              <a:lnSpc>
                <a:spcPct val="80000"/>
              </a:lnSpc>
            </a:pPr>
            <a:r>
              <a:rPr lang="en-US" sz="1500" dirty="0"/>
              <a:t>Locator to find community-based organizations serving Black and Latino communities</a:t>
            </a:r>
          </a:p>
          <a:p>
            <a:pPr lvl="0">
              <a:lnSpc>
                <a:spcPct val="80000"/>
              </a:lnSpc>
            </a:pPr>
            <a:r>
              <a:rPr lang="en-US" dirty="0"/>
              <a:t>Smartphones – reduce digital divide</a:t>
            </a:r>
          </a:p>
          <a:p>
            <a:pPr lvl="0">
              <a:lnSpc>
                <a:spcPct val="80000"/>
              </a:lnSpc>
            </a:pPr>
            <a:r>
              <a:rPr lang="en-US" dirty="0"/>
              <a:t>CDC notices and fact sheets in multiple languages</a:t>
            </a:r>
          </a:p>
          <a:p>
            <a:pPr lvl="0">
              <a:lnSpc>
                <a:spcPct val="80000"/>
              </a:lnSpc>
            </a:pPr>
            <a:r>
              <a:rPr lang="en-US" dirty="0"/>
              <a:t>Public health concepts explained in culturally-competent language</a:t>
            </a:r>
          </a:p>
          <a:p>
            <a:pPr lvl="0"/>
            <a:r>
              <a:rPr lang="en-US" dirty="0"/>
              <a:t>Identify community-determined first responders</a:t>
            </a:r>
          </a:p>
          <a:p>
            <a:pPr lvl="1"/>
            <a:r>
              <a:rPr lang="en-US" sz="1500" dirty="0"/>
              <a:t>Not always police or fire</a:t>
            </a:r>
          </a:p>
          <a:p>
            <a:pPr lvl="1"/>
            <a:r>
              <a:rPr lang="en-US" sz="1500" dirty="0"/>
              <a:t>Often extended family members, pastors, neighbors</a:t>
            </a:r>
          </a:p>
          <a:p>
            <a:pPr lvl="0">
              <a:lnSpc>
                <a:spcPct val="80000"/>
              </a:lnSpc>
            </a:pPr>
            <a:endParaRPr lang="en-US" sz="19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8C5D-487D-4AAD-8102-79A6996B4B10}"/>
              </a:ext>
            </a:extLst>
          </p:cNvPr>
          <p:cNvSpPr txBox="1">
            <a:spLocks noGrp="1"/>
          </p:cNvSpPr>
          <p:nvPr>
            <p:ph type="title"/>
          </p:nvPr>
        </p:nvSpPr>
        <p:spPr/>
        <p:txBody>
          <a:bodyPr anchorCtr="1">
            <a:normAutofit fontScale="90000"/>
          </a:bodyPr>
          <a:lstStyle/>
          <a:p>
            <a:pPr lvl="0" algn="ctr"/>
            <a:r>
              <a:rPr lang="en-US" dirty="0"/>
              <a:t>What Can We Do in Nebraska?</a:t>
            </a:r>
          </a:p>
        </p:txBody>
      </p:sp>
      <p:sp>
        <p:nvSpPr>
          <p:cNvPr id="3" name="Content Placeholder 2">
            <a:extLst>
              <a:ext uri="{FF2B5EF4-FFF2-40B4-BE49-F238E27FC236}">
                <a16:creationId xmlns:a16="http://schemas.microsoft.com/office/drawing/2014/main" id="{2E08B68B-D98C-4681-A475-383ACBE51E2A}"/>
              </a:ext>
            </a:extLst>
          </p:cNvPr>
          <p:cNvSpPr txBox="1">
            <a:spLocks noGrp="1"/>
          </p:cNvSpPr>
          <p:nvPr>
            <p:ph idx="1"/>
          </p:nvPr>
        </p:nvSpPr>
        <p:spPr>
          <a:xfrm>
            <a:off x="748391" y="1725631"/>
            <a:ext cx="7324505" cy="4390875"/>
          </a:xfrm>
        </p:spPr>
        <p:txBody>
          <a:bodyPr>
            <a:normAutofit/>
          </a:bodyPr>
          <a:lstStyle/>
          <a:p>
            <a:pPr>
              <a:lnSpc>
                <a:spcPct val="80000"/>
              </a:lnSpc>
            </a:pPr>
            <a:r>
              <a:rPr lang="en-US" sz="1950" dirty="0"/>
              <a:t>Kim Foundation: </a:t>
            </a:r>
            <a:r>
              <a:rPr lang="en-US" sz="1950" dirty="0">
                <a:hlinkClick r:id="rId2"/>
              </a:rPr>
              <a:t>https://thekimfoundation.org/by-location/</a:t>
            </a:r>
            <a:endParaRPr lang="en-US" sz="1950" dirty="0"/>
          </a:p>
          <a:p>
            <a:pPr>
              <a:lnSpc>
                <a:spcPct val="80000"/>
              </a:lnSpc>
            </a:pPr>
            <a:endParaRPr lang="en-US" sz="1950" dirty="0"/>
          </a:p>
          <a:p>
            <a:pPr>
              <a:lnSpc>
                <a:spcPct val="80000"/>
              </a:lnSpc>
            </a:pPr>
            <a:r>
              <a:rPr lang="en-US" sz="1950" dirty="0"/>
              <a:t>Nebraska Family Helpline: </a:t>
            </a:r>
            <a:r>
              <a:rPr lang="en-US" sz="1950" dirty="0">
                <a:hlinkClick r:id="rId3"/>
              </a:rPr>
              <a:t>https://dhhs.ne.gov/Pages/Nebraska-Family-Helpline.aspx</a:t>
            </a:r>
            <a:endParaRPr lang="en-US" sz="1950" dirty="0"/>
          </a:p>
          <a:p>
            <a:pPr>
              <a:lnSpc>
                <a:spcPct val="80000"/>
              </a:lnSpc>
            </a:pPr>
            <a:endParaRPr lang="en-US" sz="1950" dirty="0"/>
          </a:p>
          <a:p>
            <a:pPr>
              <a:lnSpc>
                <a:spcPct val="80000"/>
              </a:lnSpc>
            </a:pPr>
            <a:r>
              <a:rPr lang="en-US" sz="1950" dirty="0"/>
              <a:t>Boys Town Hotline: </a:t>
            </a:r>
            <a:r>
              <a:rPr lang="en-US" sz="1950" dirty="0">
                <a:hlinkClick r:id="rId4"/>
              </a:rPr>
              <a:t>https://www.boystown.org/hotline/Pages/default.aspx</a:t>
            </a:r>
            <a:endParaRPr lang="en-US" sz="1950" dirty="0"/>
          </a:p>
          <a:p>
            <a:pPr>
              <a:lnSpc>
                <a:spcPct val="80000"/>
              </a:lnSpc>
            </a:pPr>
            <a:endParaRPr lang="en-US" sz="1950" dirty="0"/>
          </a:p>
          <a:p>
            <a:pPr>
              <a:lnSpc>
                <a:spcPct val="80000"/>
              </a:lnSpc>
            </a:pPr>
            <a:endParaRPr lang="en-US" sz="1950" dirty="0"/>
          </a:p>
        </p:txBody>
      </p:sp>
      <p:pic>
        <p:nvPicPr>
          <p:cNvPr id="4" name="Picture 3">
            <a:extLst>
              <a:ext uri="{FF2B5EF4-FFF2-40B4-BE49-F238E27FC236}">
                <a16:creationId xmlns:a16="http://schemas.microsoft.com/office/drawing/2014/main" id="{5E5090C8-2058-4CBD-96E0-E5E08DAD6819}"/>
              </a:ext>
            </a:extLst>
          </p:cNvPr>
          <p:cNvPicPr>
            <a:picLocks noChangeAspect="1"/>
          </p:cNvPicPr>
          <p:nvPr/>
        </p:nvPicPr>
        <p:blipFill>
          <a:blip r:embed="rId5"/>
          <a:stretch>
            <a:fillRect/>
          </a:stretch>
        </p:blipFill>
        <p:spPr>
          <a:xfrm>
            <a:off x="406400" y="4698035"/>
            <a:ext cx="3818208" cy="1819615"/>
          </a:xfrm>
          <a:prstGeom prst="rect">
            <a:avLst/>
          </a:prstGeom>
        </p:spPr>
      </p:pic>
    </p:spTree>
    <p:extLst>
      <p:ext uri="{BB962C8B-B14F-4D97-AF65-F5344CB8AC3E}">
        <p14:creationId xmlns:p14="http://schemas.microsoft.com/office/powerpoint/2010/main" val="373319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F52E-8E8B-4558-874A-ACAB374B0E9F}"/>
              </a:ext>
            </a:extLst>
          </p:cNvPr>
          <p:cNvSpPr>
            <a:spLocks noGrp="1"/>
          </p:cNvSpPr>
          <p:nvPr>
            <p:ph type="title"/>
          </p:nvPr>
        </p:nvSpPr>
        <p:spPr/>
        <p:txBody>
          <a:bodyPr/>
          <a:lstStyle/>
          <a:p>
            <a:r>
              <a:rPr lang="en-US"/>
              <a:t>What Can We Do?</a:t>
            </a:r>
            <a:endParaRPr lang="en-US" dirty="0"/>
          </a:p>
        </p:txBody>
      </p:sp>
      <p:sp>
        <p:nvSpPr>
          <p:cNvPr id="3" name="Content Placeholder 2">
            <a:extLst>
              <a:ext uri="{FF2B5EF4-FFF2-40B4-BE49-F238E27FC236}">
                <a16:creationId xmlns:a16="http://schemas.microsoft.com/office/drawing/2014/main" id="{2CA93483-11F3-4DBD-BA9A-7F09AEA177D6}"/>
              </a:ext>
            </a:extLst>
          </p:cNvPr>
          <p:cNvSpPr>
            <a:spLocks noGrp="1"/>
          </p:cNvSpPr>
          <p:nvPr>
            <p:ph idx="1"/>
          </p:nvPr>
        </p:nvSpPr>
        <p:spPr>
          <a:xfrm>
            <a:off x="498019" y="1504117"/>
            <a:ext cx="8188781" cy="4390875"/>
          </a:xfrm>
        </p:spPr>
        <p:txBody>
          <a:bodyPr/>
          <a:lstStyle/>
          <a:p>
            <a:pPr lvl="0">
              <a:lnSpc>
                <a:spcPct val="80000"/>
              </a:lnSpc>
            </a:pPr>
            <a:r>
              <a:rPr lang="en-US" sz="2400" dirty="0"/>
              <a:t>Frequent follow up and monitoring for subthreshold concerns </a:t>
            </a:r>
          </a:p>
          <a:p>
            <a:pPr lvl="0">
              <a:lnSpc>
                <a:spcPct val="80000"/>
              </a:lnSpc>
            </a:pPr>
            <a:r>
              <a:rPr lang="en-US" sz="2400" dirty="0"/>
              <a:t>Check in with parents/caregivers/teachers about their own emotional well-being</a:t>
            </a:r>
          </a:p>
          <a:p>
            <a:pPr lvl="0">
              <a:lnSpc>
                <a:spcPct val="80000"/>
              </a:lnSpc>
            </a:pPr>
            <a:r>
              <a:rPr lang="en-US" sz="2400" dirty="0"/>
              <a:t>Facilitate Resilience</a:t>
            </a:r>
          </a:p>
          <a:p>
            <a:pPr lvl="1">
              <a:lnSpc>
                <a:spcPct val="80000"/>
              </a:lnSpc>
            </a:pPr>
            <a:r>
              <a:rPr lang="en-US" dirty="0"/>
              <a:t>Families provide strength by being present, empathic and nurturing</a:t>
            </a:r>
          </a:p>
          <a:p>
            <a:pPr lvl="1">
              <a:lnSpc>
                <a:spcPct val="80000"/>
              </a:lnSpc>
            </a:pPr>
            <a:r>
              <a:rPr lang="en-US" dirty="0"/>
              <a:t>Practice together mindfulness, relaxation, focusing on the present moment</a:t>
            </a:r>
          </a:p>
          <a:p>
            <a:pPr>
              <a:lnSpc>
                <a:spcPct val="80000"/>
              </a:lnSpc>
            </a:pPr>
            <a:r>
              <a:rPr lang="en-US" sz="2400" dirty="0"/>
              <a:t>TAKE CARE OF YOURSELF!</a:t>
            </a:r>
          </a:p>
          <a:p>
            <a:endParaRPr lang="en-US" dirty="0"/>
          </a:p>
        </p:txBody>
      </p:sp>
    </p:spTree>
    <p:extLst>
      <p:ext uri="{BB962C8B-B14F-4D97-AF65-F5344CB8AC3E}">
        <p14:creationId xmlns:p14="http://schemas.microsoft.com/office/powerpoint/2010/main" val="208859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34F6-DF68-409C-A398-FB95773ACFB3}"/>
              </a:ext>
            </a:extLst>
          </p:cNvPr>
          <p:cNvSpPr>
            <a:spLocks noGrp="1"/>
          </p:cNvSpPr>
          <p:nvPr>
            <p:ph type="title"/>
          </p:nvPr>
        </p:nvSpPr>
        <p:spPr>
          <a:xfrm>
            <a:off x="221117" y="387048"/>
            <a:ext cx="7886700" cy="745065"/>
          </a:xfrm>
        </p:spPr>
        <p:txBody>
          <a:bodyPr/>
          <a:lstStyle/>
          <a:p>
            <a:pPr algn="ctr"/>
            <a:r>
              <a:rPr lang="en-US" dirty="0"/>
              <a:t>MH Disparities</a:t>
            </a:r>
          </a:p>
        </p:txBody>
      </p:sp>
      <p:pic>
        <p:nvPicPr>
          <p:cNvPr id="1026" name="Picture 2" descr="Mental Illness in Black Community, 1700-2019: A Short History •">
            <a:extLst>
              <a:ext uri="{FF2B5EF4-FFF2-40B4-BE49-F238E27FC236}">
                <a16:creationId xmlns:a16="http://schemas.microsoft.com/office/drawing/2014/main" id="{A674156C-E203-4CAE-95A3-91721135A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928" y="1300236"/>
            <a:ext cx="4377644" cy="495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6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84DD5-68F8-4D73-B420-EFF08A27A787}"/>
              </a:ext>
            </a:extLst>
          </p:cNvPr>
          <p:cNvSpPr>
            <a:spLocks noGrp="1"/>
          </p:cNvSpPr>
          <p:nvPr>
            <p:ph idx="1"/>
          </p:nvPr>
        </p:nvSpPr>
        <p:spPr/>
        <p:txBody>
          <a:bodyPr/>
          <a:lstStyle/>
          <a:p>
            <a:endParaRPr lang="en-US" dirty="0"/>
          </a:p>
          <a:p>
            <a:endParaRPr lang="en-US" dirty="0"/>
          </a:p>
        </p:txBody>
      </p:sp>
      <p:pic>
        <p:nvPicPr>
          <p:cNvPr id="5" name="Picture 4" descr="Text&#10;&#10;Description automatically generated">
            <a:extLst>
              <a:ext uri="{FF2B5EF4-FFF2-40B4-BE49-F238E27FC236}">
                <a16:creationId xmlns:a16="http://schemas.microsoft.com/office/drawing/2014/main" id="{DE19C917-81B6-4142-8B2F-BCA6BA189FA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90847" y="1712686"/>
            <a:ext cx="6339840" cy="1981200"/>
          </a:xfrm>
          <a:prstGeom prst="rect">
            <a:avLst/>
          </a:prstGeom>
        </p:spPr>
      </p:pic>
    </p:spTree>
    <p:extLst>
      <p:ext uri="{BB962C8B-B14F-4D97-AF65-F5344CB8AC3E}">
        <p14:creationId xmlns:p14="http://schemas.microsoft.com/office/powerpoint/2010/main" val="247096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0B72-14E1-4E4E-9A88-196C00C21468}"/>
              </a:ext>
            </a:extLst>
          </p:cNvPr>
          <p:cNvSpPr txBox="1">
            <a:spLocks noGrp="1"/>
          </p:cNvSpPr>
          <p:nvPr>
            <p:ph type="title"/>
          </p:nvPr>
        </p:nvSpPr>
        <p:spPr>
          <a:xfrm>
            <a:off x="628650" y="396951"/>
            <a:ext cx="7524750" cy="882615"/>
          </a:xfrm>
        </p:spPr>
        <p:txBody>
          <a:bodyPr anchorCtr="1">
            <a:normAutofit/>
          </a:bodyPr>
          <a:lstStyle/>
          <a:p>
            <a:pPr lvl="0" algn="ctr"/>
            <a:r>
              <a:rPr lang="en-US" dirty="0"/>
              <a:t>Structural Racism – Baseline Risk</a:t>
            </a:r>
          </a:p>
        </p:txBody>
      </p:sp>
      <p:sp>
        <p:nvSpPr>
          <p:cNvPr id="3" name="Content Placeholder 2">
            <a:extLst>
              <a:ext uri="{FF2B5EF4-FFF2-40B4-BE49-F238E27FC236}">
                <a16:creationId xmlns:a16="http://schemas.microsoft.com/office/drawing/2014/main" id="{C3CE14DF-72A7-436C-B309-EE8E132B3C81}"/>
              </a:ext>
            </a:extLst>
          </p:cNvPr>
          <p:cNvSpPr txBox="1">
            <a:spLocks noGrp="1"/>
          </p:cNvSpPr>
          <p:nvPr>
            <p:ph idx="1"/>
          </p:nvPr>
        </p:nvSpPr>
        <p:spPr>
          <a:xfrm>
            <a:off x="628650" y="1420831"/>
            <a:ext cx="8243207" cy="4390875"/>
          </a:xfrm>
        </p:spPr>
        <p:txBody>
          <a:bodyPr/>
          <a:lstStyle/>
          <a:p>
            <a:pPr lvl="0"/>
            <a:r>
              <a:rPr lang="en-US" dirty="0"/>
              <a:t>Chronic stress</a:t>
            </a:r>
          </a:p>
          <a:p>
            <a:pPr lvl="0"/>
            <a:r>
              <a:rPr lang="en-US" dirty="0"/>
              <a:t>BIPOC community in the US has more chronic health problems and shorter lifespans than whites </a:t>
            </a:r>
            <a:r>
              <a:rPr lang="en-US" b="1" dirty="0"/>
              <a:t>at all income levels</a:t>
            </a:r>
          </a:p>
          <a:p>
            <a:pPr lvl="0"/>
            <a:r>
              <a:rPr lang="en-US" dirty="0"/>
              <a:t>Need fair hiring, fair lending practices, house and home ownership programs, anti-bias training, and community policing initiatives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EE12-85E1-43DE-8EEA-0C72C92E0786}"/>
              </a:ext>
            </a:extLst>
          </p:cNvPr>
          <p:cNvSpPr txBox="1">
            <a:spLocks noGrp="1"/>
          </p:cNvSpPr>
          <p:nvPr>
            <p:ph type="title"/>
          </p:nvPr>
        </p:nvSpPr>
        <p:spPr/>
        <p:txBody>
          <a:bodyPr anchorCtr="1"/>
          <a:lstStyle/>
          <a:p>
            <a:pPr lvl="0" algn="ctr"/>
            <a:r>
              <a:rPr lang="en-US"/>
              <a:t>Baseline Risk</a:t>
            </a:r>
          </a:p>
        </p:txBody>
      </p:sp>
      <p:sp>
        <p:nvSpPr>
          <p:cNvPr id="3" name="Content Placeholder 2">
            <a:extLst>
              <a:ext uri="{FF2B5EF4-FFF2-40B4-BE49-F238E27FC236}">
                <a16:creationId xmlns:a16="http://schemas.microsoft.com/office/drawing/2014/main" id="{84AE8424-4916-4646-A342-221077A5C9EF}"/>
              </a:ext>
            </a:extLst>
          </p:cNvPr>
          <p:cNvSpPr txBox="1">
            <a:spLocks noGrp="1"/>
          </p:cNvSpPr>
          <p:nvPr>
            <p:ph idx="1"/>
          </p:nvPr>
        </p:nvSpPr>
        <p:spPr>
          <a:xfrm>
            <a:off x="564359" y="1233562"/>
            <a:ext cx="7324505" cy="4390875"/>
          </a:xfrm>
        </p:spPr>
        <p:txBody>
          <a:bodyPr/>
          <a:lstStyle/>
          <a:p>
            <a:pPr lvl="0"/>
            <a:r>
              <a:rPr lang="en-US"/>
              <a:t>Children living in households receiving SNAP benefits</a:t>
            </a:r>
          </a:p>
          <a:p>
            <a:pPr lvl="1"/>
            <a:r>
              <a:rPr lang="en-US"/>
              <a:t>40% of Black children</a:t>
            </a:r>
          </a:p>
          <a:p>
            <a:pPr lvl="1"/>
            <a:r>
              <a:rPr lang="en-US"/>
              <a:t>35% of American Indian/Alaska Native children</a:t>
            </a:r>
          </a:p>
          <a:p>
            <a:pPr lvl="1"/>
            <a:r>
              <a:rPr lang="en-US"/>
              <a:t>Two to three times more likely to receive SNAP benefits than white or Asian/Native Hawaiian and Other Pacific Islander children</a:t>
            </a:r>
          </a:p>
        </p:txBody>
      </p:sp>
      <p:pic>
        <p:nvPicPr>
          <p:cNvPr id="4" name="Picture 4" descr="A picture containing text&#10;&#10;Description automatically generated">
            <a:extLst>
              <a:ext uri="{FF2B5EF4-FFF2-40B4-BE49-F238E27FC236}">
                <a16:creationId xmlns:a16="http://schemas.microsoft.com/office/drawing/2014/main" id="{85FA14A7-8951-44A0-AB63-DACE3FE995C3}"/>
              </a:ext>
            </a:extLst>
          </p:cNvPr>
          <p:cNvPicPr>
            <a:picLocks noChangeAspect="1"/>
          </p:cNvPicPr>
          <p:nvPr/>
        </p:nvPicPr>
        <p:blipFill>
          <a:blip r:embed="rId2"/>
          <a:stretch>
            <a:fillRect/>
          </a:stretch>
        </p:blipFill>
        <p:spPr>
          <a:xfrm>
            <a:off x="852040" y="4291836"/>
            <a:ext cx="4089899" cy="2169212"/>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FC61-992C-4DCC-AEF8-BD85BCCCEC15}"/>
              </a:ext>
            </a:extLst>
          </p:cNvPr>
          <p:cNvSpPr txBox="1">
            <a:spLocks noGrp="1"/>
          </p:cNvSpPr>
          <p:nvPr>
            <p:ph type="title"/>
          </p:nvPr>
        </p:nvSpPr>
        <p:spPr/>
        <p:txBody>
          <a:bodyPr anchorCtr="1"/>
          <a:lstStyle/>
          <a:p>
            <a:pPr lvl="0" algn="ctr"/>
            <a:r>
              <a:rPr lang="en-US"/>
              <a:t>Baseline Risk</a:t>
            </a:r>
          </a:p>
        </p:txBody>
      </p:sp>
      <p:sp>
        <p:nvSpPr>
          <p:cNvPr id="3" name="Content Placeholder 2">
            <a:extLst>
              <a:ext uri="{FF2B5EF4-FFF2-40B4-BE49-F238E27FC236}">
                <a16:creationId xmlns:a16="http://schemas.microsoft.com/office/drawing/2014/main" id="{A18BE1DE-A081-488C-B1E3-6813E66A8B74}"/>
              </a:ext>
            </a:extLst>
          </p:cNvPr>
          <p:cNvSpPr txBox="1">
            <a:spLocks noGrp="1"/>
          </p:cNvSpPr>
          <p:nvPr>
            <p:ph idx="1"/>
          </p:nvPr>
        </p:nvSpPr>
        <p:spPr>
          <a:xfrm>
            <a:off x="519791" y="1812717"/>
            <a:ext cx="7324505" cy="4390875"/>
          </a:xfrm>
        </p:spPr>
        <p:txBody>
          <a:bodyPr/>
          <a:lstStyle/>
          <a:p>
            <a:pPr lvl="0">
              <a:lnSpc>
                <a:spcPct val="80000"/>
              </a:lnSpc>
            </a:pPr>
            <a:r>
              <a:rPr lang="en-US" dirty="0"/>
              <a:t>Libraries and schools shut down – digital divide widens</a:t>
            </a:r>
          </a:p>
          <a:p>
            <a:pPr lvl="0">
              <a:lnSpc>
                <a:spcPct val="80000"/>
              </a:lnSpc>
            </a:pPr>
            <a:r>
              <a:rPr lang="en-US" dirty="0"/>
              <a:t>Children lacking computers or paid high-speed internet access at home</a:t>
            </a:r>
          </a:p>
          <a:p>
            <a:pPr lvl="1">
              <a:lnSpc>
                <a:spcPct val="80000"/>
              </a:lnSpc>
            </a:pPr>
            <a:r>
              <a:rPr lang="en-US" dirty="0"/>
              <a:t>Half of all American Indian/Alaska Native children </a:t>
            </a:r>
          </a:p>
          <a:p>
            <a:pPr lvl="1">
              <a:lnSpc>
                <a:spcPct val="80000"/>
              </a:lnSpc>
            </a:pPr>
            <a:r>
              <a:rPr lang="en-US" dirty="0"/>
              <a:t>More than one-third of Black and Latinx children </a:t>
            </a:r>
          </a:p>
          <a:p>
            <a:pPr lvl="1">
              <a:lnSpc>
                <a:spcPct val="80000"/>
              </a:lnSpc>
            </a:pPr>
            <a:r>
              <a:rPr lang="en-US" dirty="0"/>
              <a:t>1/5 of non-Hispanic white children </a:t>
            </a:r>
          </a:p>
          <a:p>
            <a:pPr lvl="1">
              <a:lnSpc>
                <a:spcPct val="80000"/>
              </a:lnSpc>
            </a:pPr>
            <a:r>
              <a:rPr lang="en-US" dirty="0"/>
              <a:t>1 in 7 Asian/Native Hawaiian and other pacific islander </a:t>
            </a:r>
          </a:p>
        </p:txBody>
      </p:sp>
      <p:pic>
        <p:nvPicPr>
          <p:cNvPr id="4" name="Picture 4" descr="A picture containing text, electronics, computer&#10;&#10;Description automatically generated">
            <a:extLst>
              <a:ext uri="{FF2B5EF4-FFF2-40B4-BE49-F238E27FC236}">
                <a16:creationId xmlns:a16="http://schemas.microsoft.com/office/drawing/2014/main" id="{E7CA58A1-2E36-4535-8ADC-7D7690E05EF6}"/>
              </a:ext>
            </a:extLst>
          </p:cNvPr>
          <p:cNvPicPr>
            <a:picLocks noChangeAspect="1"/>
          </p:cNvPicPr>
          <p:nvPr/>
        </p:nvPicPr>
        <p:blipFill>
          <a:blip r:embed="rId2"/>
          <a:stretch>
            <a:fillRect/>
          </a:stretch>
        </p:blipFill>
        <p:spPr>
          <a:xfrm>
            <a:off x="6403287" y="3190459"/>
            <a:ext cx="2583107" cy="1833767"/>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D21F-712F-48EA-9AB5-68F3FCAA1C61}"/>
              </a:ext>
            </a:extLst>
          </p:cNvPr>
          <p:cNvSpPr txBox="1">
            <a:spLocks noGrp="1"/>
          </p:cNvSpPr>
          <p:nvPr>
            <p:ph type="title"/>
          </p:nvPr>
        </p:nvSpPr>
        <p:spPr>
          <a:xfrm>
            <a:off x="628649" y="396951"/>
            <a:ext cx="7775121" cy="882615"/>
          </a:xfrm>
        </p:spPr>
        <p:txBody>
          <a:bodyPr anchorCtr="1">
            <a:normAutofit fontScale="90000"/>
          </a:bodyPr>
          <a:lstStyle/>
          <a:p>
            <a:pPr lvl="0" algn="ctr"/>
            <a:r>
              <a:rPr lang="en-US" dirty="0"/>
              <a:t>US Indigenous Population –</a:t>
            </a:r>
            <a:br>
              <a:rPr lang="en-US" dirty="0"/>
            </a:br>
            <a:r>
              <a:rPr lang="en-US" dirty="0"/>
              <a:t>Baseline Risk</a:t>
            </a:r>
          </a:p>
        </p:txBody>
      </p:sp>
      <p:sp>
        <p:nvSpPr>
          <p:cNvPr id="3" name="Content Placeholder 2">
            <a:extLst>
              <a:ext uri="{FF2B5EF4-FFF2-40B4-BE49-F238E27FC236}">
                <a16:creationId xmlns:a16="http://schemas.microsoft.com/office/drawing/2014/main" id="{871B6431-E1AC-4479-8265-0314C6B0E7AA}"/>
              </a:ext>
            </a:extLst>
          </p:cNvPr>
          <p:cNvSpPr txBox="1">
            <a:spLocks noGrp="1"/>
          </p:cNvSpPr>
          <p:nvPr>
            <p:ph idx="1"/>
          </p:nvPr>
        </p:nvSpPr>
        <p:spPr>
          <a:xfrm>
            <a:off x="628648" y="1812716"/>
            <a:ext cx="7324505" cy="4390875"/>
          </a:xfrm>
        </p:spPr>
        <p:txBody>
          <a:bodyPr>
            <a:normAutofit fontScale="77500" lnSpcReduction="20000"/>
          </a:bodyPr>
          <a:lstStyle/>
          <a:p>
            <a:pPr lvl="0"/>
            <a:r>
              <a:rPr lang="en-US" dirty="0"/>
              <a:t>Limited access to healthcare, overcrowded and multigenerational housing, high rates of poverty and chronic disease, limited access to clean water and grocery stores</a:t>
            </a:r>
          </a:p>
          <a:p>
            <a:pPr lvl="0"/>
            <a:r>
              <a:rPr lang="en-US" dirty="0"/>
              <a:t>Traditional practices with large social gatherings</a:t>
            </a:r>
          </a:p>
          <a:p>
            <a:pPr lvl="0"/>
            <a:r>
              <a:rPr lang="en-US" dirty="0"/>
              <a:t>Suicide death rate for Native/indigenous people between </a:t>
            </a:r>
            <a:r>
              <a:rPr lang="en-US" b="1" dirty="0"/>
              <a:t>15-19</a:t>
            </a:r>
            <a:r>
              <a:rPr lang="en-US" dirty="0"/>
              <a:t> is more than double that of non-Hispanic whites</a:t>
            </a:r>
          </a:p>
          <a:p>
            <a:pPr lvl="0"/>
            <a:r>
              <a:rPr lang="en-US" dirty="0"/>
              <a:t>Indigenous people report psychological distress 2.5 times more than general population any given month</a:t>
            </a:r>
          </a:p>
          <a:p>
            <a:pPr lvl="0"/>
            <a:endParaRPr lang="en-US" dirty="0"/>
          </a:p>
          <a:p>
            <a:pPr lvl="0"/>
            <a:r>
              <a:rPr lang="en-US" dirty="0"/>
              <a:t>In July 2020, 19% of Native American or Alaskan Native American population reported having a mental illness in the last year</a:t>
            </a:r>
          </a:p>
          <a:p>
            <a:pPr lvl="0"/>
            <a:endParaRPr lang="en-US" dirty="0"/>
          </a:p>
          <a:p>
            <a:pPr lvl="0"/>
            <a:endParaRPr lang="en-US" dirty="0"/>
          </a:p>
          <a:p>
            <a:pPr lvl="0"/>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718C-5B05-42A7-A4DE-BE5E64F007AD}"/>
              </a:ext>
            </a:extLst>
          </p:cNvPr>
          <p:cNvSpPr txBox="1">
            <a:spLocks noGrp="1"/>
          </p:cNvSpPr>
          <p:nvPr>
            <p:ph type="title"/>
          </p:nvPr>
        </p:nvSpPr>
        <p:spPr>
          <a:xfrm>
            <a:off x="628650" y="396951"/>
            <a:ext cx="7324504" cy="882615"/>
          </a:xfrm>
        </p:spPr>
        <p:txBody>
          <a:bodyPr anchorCtr="1">
            <a:normAutofit/>
          </a:bodyPr>
          <a:lstStyle/>
          <a:p>
            <a:pPr lvl="0" algn="ctr"/>
            <a:r>
              <a:rPr lang="en-US" dirty="0"/>
              <a:t>Baseline Risks–Blacks and Latinos</a:t>
            </a:r>
          </a:p>
        </p:txBody>
      </p:sp>
      <p:sp>
        <p:nvSpPr>
          <p:cNvPr id="3" name="Content Placeholder 2">
            <a:extLst>
              <a:ext uri="{FF2B5EF4-FFF2-40B4-BE49-F238E27FC236}">
                <a16:creationId xmlns:a16="http://schemas.microsoft.com/office/drawing/2014/main" id="{CDEAE815-DDD5-4432-9124-FCF56210DA93}"/>
              </a:ext>
            </a:extLst>
          </p:cNvPr>
          <p:cNvSpPr txBox="1">
            <a:spLocks noGrp="1"/>
          </p:cNvSpPr>
          <p:nvPr>
            <p:ph idx="1"/>
          </p:nvPr>
        </p:nvSpPr>
        <p:spPr>
          <a:xfrm>
            <a:off x="726619" y="1801831"/>
            <a:ext cx="7324505" cy="4390875"/>
          </a:xfrm>
        </p:spPr>
        <p:txBody>
          <a:bodyPr/>
          <a:lstStyle/>
          <a:p>
            <a:pPr lvl="0"/>
            <a:r>
              <a:rPr lang="en-US" dirty="0"/>
              <a:t>Lower access to needed treatment</a:t>
            </a:r>
          </a:p>
          <a:p>
            <a:pPr lvl="0"/>
            <a:r>
              <a:rPr lang="en-US" dirty="0"/>
              <a:t>Terminate treatment prematurely</a:t>
            </a:r>
          </a:p>
          <a:p>
            <a:pPr lvl="0"/>
            <a:r>
              <a:rPr lang="en-US" dirty="0"/>
              <a:t>Less culturally responsive care</a:t>
            </a:r>
          </a:p>
          <a:p>
            <a:pPr lvl="0"/>
            <a:r>
              <a:rPr lang="en-US" dirty="0"/>
              <a:t>More likely to be incarcerated (higher risk for COVID-19)</a:t>
            </a:r>
          </a:p>
          <a:p>
            <a:pPr lvl="0"/>
            <a:r>
              <a:rPr lang="en-US" dirty="0"/>
              <a:t>More likely to be homeless (higher risk for COVID-19)</a:t>
            </a:r>
          </a:p>
        </p:txBody>
      </p:sp>
    </p:spTree>
  </p:cSld>
  <p:clrMapOvr>
    <a:masterClrMapping/>
  </p:clrMapOvr>
</p:sld>
</file>

<file path=ppt/theme/theme1.xml><?xml version="1.0" encoding="utf-8"?>
<a:theme xmlns:a="http://schemas.openxmlformats.org/drawingml/2006/main" name="Office Theme">
  <a:themeElements>
    <a:clrScheme name="CHMC">
      <a:dk1>
        <a:srgbClr val="000000"/>
      </a:dk1>
      <a:lt1>
        <a:srgbClr val="FFFFFF"/>
      </a:lt1>
      <a:dk2>
        <a:srgbClr val="0159A7"/>
      </a:dk2>
      <a:lt2>
        <a:srgbClr val="FFFFFF"/>
      </a:lt2>
      <a:accent1>
        <a:srgbClr val="00B2B0"/>
      </a:accent1>
      <a:accent2>
        <a:srgbClr val="F15B40"/>
      </a:accent2>
      <a:accent3>
        <a:srgbClr val="FDB913"/>
      </a:accent3>
      <a:accent4>
        <a:srgbClr val="56B146"/>
      </a:accent4>
      <a:accent5>
        <a:srgbClr val="00AAE7"/>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4724</TotalTime>
  <Words>2153</Words>
  <Application>Microsoft Office PowerPoint</Application>
  <PresentationFormat>On-screen Show (4:3)</PresentationFormat>
  <Paragraphs>315</Paragraphs>
  <Slides>40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Guardian TextSans Web</vt:lpstr>
      <vt:lpstr>MinionPro</vt:lpstr>
      <vt:lpstr>Open Sans</vt:lpstr>
      <vt:lpstr>ProximaNova</vt:lpstr>
      <vt:lpstr>Roboto</vt:lpstr>
      <vt:lpstr>Times New Roman</vt:lpstr>
      <vt:lpstr>Office Theme</vt:lpstr>
      <vt:lpstr>Covid Impact on Child and Adolescent Mental Health</vt:lpstr>
      <vt:lpstr>Disclosures?</vt:lpstr>
      <vt:lpstr>Agenda</vt:lpstr>
      <vt:lpstr>MH Disparities</vt:lpstr>
      <vt:lpstr>Structural Racism – Baseline Risk</vt:lpstr>
      <vt:lpstr>Baseline Risk</vt:lpstr>
      <vt:lpstr>Baseline Risk</vt:lpstr>
      <vt:lpstr>US Indigenous Population – Baseline Risk</vt:lpstr>
      <vt:lpstr>Baseline Risks–Blacks and Latinos</vt:lpstr>
      <vt:lpstr>LGBTQIA Youth</vt:lpstr>
      <vt:lpstr>Families at Risk for Abuse and Violence</vt:lpstr>
      <vt:lpstr>Families at Risk for Abuse or Violence</vt:lpstr>
      <vt:lpstr>Child Sex and Labor Trafficking</vt:lpstr>
      <vt:lpstr>Youth with Special Health Care Needs</vt:lpstr>
      <vt:lpstr>Youth in the Juvenile Justice System</vt:lpstr>
      <vt:lpstr>Foster Care Youth</vt:lpstr>
      <vt:lpstr>Grief</vt:lpstr>
      <vt:lpstr>Effects of Pandemic</vt:lpstr>
      <vt:lpstr>Suicide</vt:lpstr>
      <vt:lpstr>Depression &amp; Anxiety</vt:lpstr>
      <vt:lpstr>Obsessive-Compulsive Disorder</vt:lpstr>
      <vt:lpstr>Post Traumatic Stress</vt:lpstr>
      <vt:lpstr>Increased Substance Use</vt:lpstr>
      <vt:lpstr>Children with Autism Spectrum Disorder</vt:lpstr>
      <vt:lpstr>Local Depression Data (PHQ-9)</vt:lpstr>
      <vt:lpstr>Local Suicide Deaths</vt:lpstr>
      <vt:lpstr>Growth after Trauma</vt:lpstr>
      <vt:lpstr>Post Traumatic Growth (PTG)</vt:lpstr>
      <vt:lpstr>Factors to address</vt:lpstr>
      <vt:lpstr>College Students </vt:lpstr>
      <vt:lpstr>Resources &amp; Supports</vt:lpstr>
      <vt:lpstr>Indigenous Resources</vt:lpstr>
      <vt:lpstr>African American Resources</vt:lpstr>
      <vt:lpstr>Latinx Resources</vt:lpstr>
      <vt:lpstr>What Can We Do?</vt:lpstr>
      <vt:lpstr>Mental Health America</vt:lpstr>
      <vt:lpstr>What Can We Do?</vt:lpstr>
      <vt:lpstr>What Can We Do in Nebraska?</vt:lpstr>
      <vt:lpstr>What Can We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McClintick, Kimberly</cp:lastModifiedBy>
  <cp:revision>32</cp:revision>
  <dcterms:created xsi:type="dcterms:W3CDTF">2020-02-10T20:56:02Z</dcterms:created>
  <dcterms:modified xsi:type="dcterms:W3CDTF">2021-12-08T23:25:56Z</dcterms:modified>
</cp:coreProperties>
</file>