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2" r:id="rId1"/>
  </p:sldMasterIdLst>
  <p:notesMasterIdLst>
    <p:notesMasterId r:id="rId25"/>
  </p:notesMasterIdLst>
  <p:sldIdLst>
    <p:sldId id="256" r:id="rId2"/>
    <p:sldId id="350" r:id="rId3"/>
    <p:sldId id="329" r:id="rId4"/>
    <p:sldId id="413" r:id="rId5"/>
    <p:sldId id="352" r:id="rId6"/>
    <p:sldId id="415" r:id="rId7"/>
    <p:sldId id="414" r:id="rId8"/>
    <p:sldId id="409" r:id="rId9"/>
    <p:sldId id="289" r:id="rId10"/>
    <p:sldId id="290" r:id="rId11"/>
    <p:sldId id="335" r:id="rId12"/>
    <p:sldId id="336" r:id="rId13"/>
    <p:sldId id="353" r:id="rId14"/>
    <p:sldId id="337" r:id="rId15"/>
    <p:sldId id="338" r:id="rId16"/>
    <p:sldId id="339" r:id="rId17"/>
    <p:sldId id="346" r:id="rId18"/>
    <p:sldId id="407" r:id="rId19"/>
    <p:sldId id="408" r:id="rId20"/>
    <p:sldId id="416" r:id="rId21"/>
    <p:sldId id="307" r:id="rId22"/>
    <p:sldId id="412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94721"/>
  </p:normalViewPr>
  <p:slideViewPr>
    <p:cSldViewPr snapToGrid="0" snapToObjects="1">
      <p:cViewPr varScale="1">
        <p:scale>
          <a:sx n="51" d="100"/>
          <a:sy n="51" d="100"/>
        </p:scale>
        <p:origin x="114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9D563-1FBB-D241-BF74-95AB3DD8BFEE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304A0-65FB-1D4E-AD71-C5383BE23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A85707-135A-E947-B37D-5640B2EDEAEA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348CED-98DA-964F-A688-56279A90C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  <p:sldLayoutId id="2147484344" r:id="rId12"/>
    <p:sldLayoutId id="2147484345" r:id="rId13"/>
    <p:sldLayoutId id="2147484346" r:id="rId14"/>
    <p:sldLayoutId id="2147484347" r:id="rId15"/>
    <p:sldLayoutId id="214748434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sen.org/sites/default/files/GLSEN%202017%20National%20School%20Climate%20Survey%20(NSCS)%20-%20Executive%20Summary%20(English)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sen.org/sites/default/files/GLSEN%202017%20National%20School%20Climate%20Survey%20(NSCS)%20-%20Executive%20Summary%20(English)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sen.org/sites/default/files/GLSEN%202017%20National%20School%20Climate%20Survey%20(NSCS)%20-%20Executive%20Summary%20(English)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transgender-medical-treatment-minors-8f5c4bb1-3ea7-42d0-9e9f-a11b271aa1b4.html" TargetMode="External"/><Relationship Id="rId2" Type="http://schemas.openxmlformats.org/officeDocument/2006/relationships/hyperlink" Target="https://www.nbcnews.com/think/opinion/south-dakota-law-puts-transgender-youth-lives-risk-forward-fear-ncna112615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hyperlink" Target="http://www.glsen.org/sites/default/files/NSCS_ExecSumm_2013_DESIGN_FINAL.pdf" TargetMode="External"/><Relationship Id="rId4" Type="http://schemas.openxmlformats.org/officeDocument/2006/relationships/hyperlink" Target="https://wpath.org/polici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nn.com/videos/us/2015/03/17/digital-shorts-parenting-transgender-child-orig.cnn?sr=fbdwtran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www.youtube.com/watch?v=niBM3Ii662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atyfa.org/" TargetMode="External"/><Relationship Id="rId3" Type="http://schemas.openxmlformats.org/officeDocument/2006/relationships/hyperlink" Target="http://www.glsen.org/" TargetMode="External"/><Relationship Id="rId7" Type="http://schemas.openxmlformats.org/officeDocument/2006/relationships/hyperlink" Target="http://www.gaycenter.org/gip/transbasics/whatistrans" TargetMode="External"/><Relationship Id="rId2" Type="http://schemas.openxmlformats.org/officeDocument/2006/relationships/hyperlink" Target="http://www.nasponline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elcomingschools.org/" TargetMode="External"/><Relationship Id="rId11" Type="http://schemas.openxmlformats.org/officeDocument/2006/relationships/hyperlink" Target="http://www.glsen.org/sites/default/files/NSCS_ExecSumm_2013_DESIGN_FINAL.pdf" TargetMode="External"/><Relationship Id="rId5" Type="http://schemas.openxmlformats.org/officeDocument/2006/relationships/hyperlink" Target="transactiveonline.org" TargetMode="External"/><Relationship Id="rId10" Type="http://schemas.openxmlformats.org/officeDocument/2006/relationships/hyperlink" Target="http://community.pflag.org/page.aspx?pid=194" TargetMode="External"/><Relationship Id="rId4" Type="http://schemas.openxmlformats.org/officeDocument/2006/relationships/hyperlink" Target="http://transparenthood.net/" TargetMode="External"/><Relationship Id="rId9" Type="http://schemas.openxmlformats.org/officeDocument/2006/relationships/hyperlink" Target="http://www.trans-health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odd.savage@uwrf.edu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slie@transparenthood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2.hrc.org/files/documents/SupportingCaringforTransChildren.pdf" TargetMode="External"/><Relationship Id="rId2" Type="http://schemas.openxmlformats.org/officeDocument/2006/relationships/hyperlink" Target="https://www.aap.org/en-us/about-the-aap/aap-press-room/pages/AAP-Statement-in-Support-of-Transgender-Children-Adolescent-and-Young-Adults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apa.org/about/policy/orientation-diversi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nursingworld.org/~49866e/globalassets/practiceandpolicy/ethics/nursing-advocacy-for-lgbtq-population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path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lcenter.org/fighting-hate/extremist-files/group/american-college-pediatricia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2" y="2492375"/>
            <a:ext cx="7581898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Understanding and Supporting </a:t>
            </a:r>
            <a:br>
              <a:rPr lang="en-US" dirty="0"/>
            </a:br>
            <a:r>
              <a:rPr lang="en-US" dirty="0"/>
              <a:t>Gender Diverse Children in School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974" y="3580435"/>
            <a:ext cx="7436975" cy="268589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1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Todd A. Savage, Ph.D., NCSP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Professor, University of Wisconsin-River Falls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Pronouns: He/Him/His</a:t>
            </a:r>
          </a:p>
          <a:p>
            <a:pPr>
              <a:spcBef>
                <a:spcPts val="0"/>
              </a:spcBef>
            </a:pPr>
            <a:endParaRPr lang="en-US" sz="17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sz="1700"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</a:rPr>
              <a:t>Joan M. </a:t>
            </a: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</a:rPr>
              <a:t>Daughton, MD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</a:rPr>
              <a:t>Child and Adolescent Psychiatry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</a:rPr>
              <a:t>Children's Hospital and Medical Center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ea typeface="Calibri" panose="020F0502020204030204" pitchFamily="34" charset="0"/>
              </a:rPr>
              <a:t>Behavioral Health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7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7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October 27, 2021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Trans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53" y="5050461"/>
            <a:ext cx="3127022" cy="16443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0" y="327912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Definitions</a:t>
            </a:r>
            <a:r>
              <a:rPr lang="en-US" dirty="0"/>
              <a:t> </a:t>
            </a:r>
            <a:r>
              <a:rPr lang="en-US" sz="2000" dirty="0"/>
              <a:t>(continued)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481560" y="1227369"/>
            <a:ext cx="7199453" cy="471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Cisgender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identity matches the sex and gender one was assigned at birth</a:t>
            </a:r>
          </a:p>
          <a:p>
            <a:pPr lvl="1">
              <a:lnSpc>
                <a:spcPct val="12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Transgender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identity does not match the sex and gender one was assigned at birth</a:t>
            </a:r>
          </a:p>
          <a:p>
            <a:pPr lvl="1">
              <a:lnSpc>
                <a:spcPct val="12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Consistent, persistent, insistent</a:t>
            </a:r>
          </a:p>
          <a:p>
            <a:pPr lvl="1">
              <a:lnSpc>
                <a:spcPct val="12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Diverse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Broader category that captures the range of gender identities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4" name="Content Placeholder 5" descr="Screen Shot 2016-03-16 at 2.38.29 PM.png"/>
          <p:cNvPicPr>
            <a:picLocks noChangeAspect="1"/>
          </p:cNvPicPr>
          <p:nvPr/>
        </p:nvPicPr>
        <p:blipFill>
          <a:blip r:embed="rId2"/>
          <a:srcRect l="-60890" r="-60890"/>
          <a:stretch>
            <a:fillRect/>
          </a:stretch>
        </p:blipFill>
        <p:spPr>
          <a:xfrm>
            <a:off x="-635986" y="5286816"/>
            <a:ext cx="2830898" cy="157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9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0" y="327912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Transgender Youth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3823" y="1346065"/>
            <a:ext cx="7621930" cy="550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•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80% of TG-identified adults knew they were ‘different’ before      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 leaving elementary school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• Less than 4% of TG-identified persons realized they were TG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 after the age of 18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• Average age of trans-spectrum self-realization: 7.9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• Average age of learning the ‘words’ to communicate feelings: 15.5 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      Consistent, Persistent, Insistent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• Transitions pre-puberty are social in-nature; some persons make seek  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      medical transitions around puberty or later</a:t>
            </a:r>
          </a:p>
          <a:p>
            <a:pPr indent="0">
              <a:lnSpc>
                <a:spcPct val="120000"/>
              </a:lnSpc>
              <a:buNone/>
            </a:pPr>
            <a:endParaRPr lang="en-US" sz="900" dirty="0"/>
          </a:p>
          <a:p>
            <a:pPr indent="0">
              <a:lnSpc>
                <a:spcPct val="120000"/>
              </a:lnSpc>
              <a:buNone/>
            </a:pPr>
            <a:endParaRPr lang="en-US" sz="1400" i="1" dirty="0"/>
          </a:p>
          <a:p>
            <a:pPr>
              <a:lnSpc>
                <a:spcPct val="120000"/>
              </a:lnSpc>
            </a:pPr>
            <a:r>
              <a:rPr lang="en-US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</a:t>
            </a:r>
            <a:r>
              <a:rPr lang="en-US" sz="1400" i="1" dirty="0">
                <a:solidFill>
                  <a:schemeClr val="bg1"/>
                </a:solidFill>
              </a:rPr>
              <a:t>Hyun, Raff, &amp; Trier (2012)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7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Gender Diversity and ASD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Numerous anecdotal observations and emerging research are demonstrating an association between gender diversity and autism spectrum disorder (ASD)</a:t>
            </a:r>
          </a:p>
          <a:p>
            <a:r>
              <a:rPr lang="en-US" dirty="0"/>
              <a:t>Children and adolescents on the autism spectrum are seven (7) times more likely to be gender diverse</a:t>
            </a:r>
          </a:p>
          <a:p>
            <a:r>
              <a:rPr lang="en-US" dirty="0"/>
              <a:t>Children and adolescents at appearing at gender clinics are 6-15 times more likely than their same-aged peers to have ASD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400" i="1" dirty="0"/>
              <a:t>Strang et al. (2017)</a:t>
            </a:r>
          </a:p>
        </p:txBody>
      </p:sp>
    </p:spTree>
    <p:extLst>
      <p:ext uri="{BB962C8B-B14F-4D97-AF65-F5344CB8AC3E}">
        <p14:creationId xmlns:p14="http://schemas.microsoft.com/office/powerpoint/2010/main" val="384965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Mental Health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828800"/>
            <a:ext cx="8292974" cy="4208930"/>
          </a:xfrm>
        </p:spPr>
        <p:txBody>
          <a:bodyPr>
            <a:normAutofit fontScale="92500"/>
          </a:bodyPr>
          <a:lstStyle/>
          <a:p>
            <a:r>
              <a:rPr lang="en-US" dirty="0"/>
              <a:t>Diagnostic &amp; Statistical Manual of Mental Disorders (5</a:t>
            </a:r>
            <a:r>
              <a:rPr lang="en-US" baseline="30000" dirty="0"/>
              <a:t>th</a:t>
            </a:r>
            <a:r>
              <a:rPr lang="en-US" dirty="0"/>
              <a:t> ed.)</a:t>
            </a:r>
          </a:p>
          <a:p>
            <a:pPr lvl="1"/>
            <a:r>
              <a:rPr lang="en-US" dirty="0"/>
              <a:t>Gender dysphoria</a:t>
            </a:r>
          </a:p>
          <a:p>
            <a:r>
              <a:rPr lang="en-US" dirty="0"/>
              <a:t>International Classifications of Diseases (11</a:t>
            </a:r>
            <a:r>
              <a:rPr lang="en-US" baseline="30000" dirty="0"/>
              <a:t>th</a:t>
            </a:r>
            <a:r>
              <a:rPr lang="en-US" dirty="0"/>
              <a:t> ed.)</a:t>
            </a:r>
          </a:p>
          <a:p>
            <a:pPr lvl="1"/>
            <a:r>
              <a:rPr lang="en-US" dirty="0"/>
              <a:t>Gender incongruence of adolescence or adulthood</a:t>
            </a:r>
          </a:p>
          <a:p>
            <a:r>
              <a:rPr lang="en-US" dirty="0"/>
              <a:t>Higher rates of depression and anxiety; lower levels of self-esteem; high rates of substance use/abuse and risk-taking behaviors</a:t>
            </a:r>
          </a:p>
          <a:p>
            <a:r>
              <a:rPr lang="en-US" dirty="0"/>
              <a:t>Suicide attempt rate</a:t>
            </a:r>
          </a:p>
          <a:p>
            <a:pPr lvl="1"/>
            <a:r>
              <a:rPr lang="en-US" dirty="0"/>
              <a:t>41% of TG/GD adults report attempting suicide in their lifetime</a:t>
            </a:r>
          </a:p>
          <a:p>
            <a:pPr lvl="1"/>
            <a:r>
              <a:rPr lang="en-US" dirty="0"/>
              <a:t>10-20% of LGB-identified persons</a:t>
            </a:r>
          </a:p>
          <a:p>
            <a:pPr lvl="1"/>
            <a:r>
              <a:rPr lang="en-US" dirty="0"/>
              <a:t>3-5% of the general population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4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752475"/>
            <a:ext cx="7583487" cy="1044388"/>
          </a:xfrm>
        </p:spPr>
        <p:txBody>
          <a:bodyPr/>
          <a:lstStyle/>
          <a:p>
            <a:r>
              <a:rPr lang="en-US" dirty="0"/>
              <a:t>               School Issues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Transphobia: 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School Climate, Bullying, Biased Remarks,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2200275"/>
            <a:ext cx="7583487" cy="4208930"/>
          </a:xfrm>
        </p:spPr>
        <p:txBody>
          <a:bodyPr>
            <a:normAutofit/>
          </a:bodyPr>
          <a:lstStyle/>
          <a:p>
            <a:r>
              <a:rPr lang="en-US" b="1" dirty="0"/>
              <a:t>44.6% report feeling unsafe at school because of the climate</a:t>
            </a:r>
            <a:endParaRPr lang="en-US" dirty="0"/>
          </a:p>
          <a:p>
            <a:r>
              <a:rPr lang="en-US" b="1" dirty="0"/>
              <a:t>40% report avoiding gender-specific spaces because of climate</a:t>
            </a:r>
            <a:endParaRPr lang="en-US" dirty="0"/>
          </a:p>
          <a:p>
            <a:r>
              <a:rPr lang="en-US" b="1" dirty="0"/>
              <a:t>70.5% report avoiding extra-curricular activities and 75.4% report avoiding school functions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325" y="5984473"/>
            <a:ext cx="3951723" cy="394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GLSEN 2017 National Climate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70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752475"/>
            <a:ext cx="7583487" cy="1044388"/>
          </a:xfrm>
        </p:spPr>
        <p:txBody>
          <a:bodyPr/>
          <a:lstStyle/>
          <a:p>
            <a:r>
              <a:rPr lang="en-US" dirty="0"/>
              <a:t>               School Issues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Transphobia: 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School Climate, Bullying, Biased Remarks,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2200275"/>
            <a:ext cx="7583487" cy="4208930"/>
          </a:xfrm>
        </p:spPr>
        <p:txBody>
          <a:bodyPr>
            <a:normAutofit/>
          </a:bodyPr>
          <a:lstStyle/>
          <a:p>
            <a:r>
              <a:rPr lang="en-US" b="1" dirty="0"/>
              <a:t>25% of LGBTQ students missed at least one entire day of school in the past month because of negative school climates and 10% missed four or more days in the past month</a:t>
            </a:r>
          </a:p>
          <a:p>
            <a:r>
              <a:rPr lang="en-US" b="1" dirty="0"/>
              <a:t>94% heard negative gender expression remarks</a:t>
            </a:r>
          </a:p>
          <a:p>
            <a:pPr lvl="1"/>
            <a:r>
              <a:rPr lang="en-US" b="1" dirty="0"/>
              <a:t>62.2% heard these remarks frequently</a:t>
            </a:r>
          </a:p>
          <a:p>
            <a:r>
              <a:rPr lang="en-US" b="1" dirty="0"/>
              <a:t>87.4% heard negative trans-specific remarks</a:t>
            </a:r>
          </a:p>
          <a:p>
            <a:pPr lvl="1"/>
            <a:r>
              <a:rPr lang="en-US" b="1" dirty="0"/>
              <a:t>45.6% heard these remarks frequently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325" y="5984473"/>
            <a:ext cx="3951723" cy="394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GLSEN 2017 National Climate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6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752475"/>
            <a:ext cx="7583487" cy="1044388"/>
          </a:xfrm>
        </p:spPr>
        <p:txBody>
          <a:bodyPr/>
          <a:lstStyle/>
          <a:p>
            <a:r>
              <a:rPr lang="en-US" dirty="0"/>
              <a:t>               School Issues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Transphobia: 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School Climate, Bullying, Biased Remarks,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2200275"/>
            <a:ext cx="7583487" cy="4208930"/>
          </a:xfrm>
        </p:spPr>
        <p:txBody>
          <a:bodyPr>
            <a:normAutofit/>
          </a:bodyPr>
          <a:lstStyle/>
          <a:p>
            <a:r>
              <a:rPr lang="en-US" b="1" dirty="0"/>
              <a:t>71% heard negative gender expression remarks from adults</a:t>
            </a:r>
          </a:p>
          <a:p>
            <a:r>
              <a:rPr lang="en-US" b="1" dirty="0"/>
              <a:t>59.1% verbally harassed at school</a:t>
            </a:r>
            <a:endParaRPr lang="en-US" dirty="0"/>
          </a:p>
          <a:p>
            <a:r>
              <a:rPr lang="en-US" b="1" dirty="0"/>
              <a:t>24.4% physically harassed at school</a:t>
            </a:r>
            <a:endParaRPr lang="en-US" dirty="0"/>
          </a:p>
          <a:p>
            <a:r>
              <a:rPr lang="en-US" b="1" dirty="0"/>
              <a:t>57.3% LGBTQ sexually harassed at school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325" y="5984473"/>
            <a:ext cx="3951723" cy="394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GLSEN 2017 National Climate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8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0" y="327912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Legal &amp; Policy Matters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9361" y="1376339"/>
            <a:ext cx="7621930" cy="5223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Title IX (Patsy Mink Equal Opportunity in Education Act, 2002)</a:t>
            </a:r>
          </a:p>
          <a:p>
            <a:pPr marL="742950" lvl="1" indent="-285750">
              <a:lnSpc>
                <a:spcPct val="110000"/>
              </a:lnSpc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U.S. Department of Education Office of Civil Rights considers gender identity and    gender expression as protected classes under Title IX</a:t>
            </a:r>
          </a:p>
          <a:p>
            <a:pPr lvl="1">
              <a:lnSpc>
                <a:spcPct val="1100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10000"/>
              </a:lnSpc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The DOE-OCR and the U.S. DOJ have filed and won lawsuits in this regard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sz="10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States Considering Bans on Medical Interventions for Gender Diverse Youth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hlinkClick r:id="rId2"/>
              </a:rPr>
              <a:t>https://www.nbcnews.com/think/opinion/south-dakota-law-puts-transgender-youth-lives-risk-forward-fear-ncna1126156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hlinkClick r:id="rId3"/>
              </a:rPr>
              <a:t>https://www.axios.com/transgender-medical-treatment-minors-8f5c4bb1-3ea7-42d0-9e9f-a11b271aa1b4.html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300" dirty="0"/>
              <a:t>    </a:t>
            </a:r>
          </a:p>
          <a:p>
            <a:pPr>
              <a:lnSpc>
                <a:spcPct val="110000"/>
              </a:lnSpc>
            </a:pPr>
            <a:r>
              <a:rPr lang="en-US" sz="3300" dirty="0"/>
              <a:t>    </a:t>
            </a:r>
            <a:r>
              <a:rPr lang="en-US" dirty="0">
                <a:hlinkClick r:id="rId4"/>
              </a:rPr>
              <a:t>https://wpath.org/policies</a:t>
            </a:r>
            <a:endParaRPr lang="en-US" dirty="0">
              <a:hlinkClick r:id="rId5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4" name="Content Placeholder 5" descr="Screen Shot 2016-03-16 at 2.38.29 PM.png"/>
          <p:cNvPicPr>
            <a:picLocks noChangeAspect="1"/>
          </p:cNvPicPr>
          <p:nvPr/>
        </p:nvPicPr>
        <p:blipFill>
          <a:blip r:embed="rId6"/>
          <a:srcRect l="-60890" r="-60890"/>
          <a:stretch>
            <a:fillRect/>
          </a:stretch>
        </p:blipFill>
        <p:spPr>
          <a:xfrm>
            <a:off x="-635986" y="5286816"/>
            <a:ext cx="2830898" cy="157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14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Raising Ryland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http://www.cnn.com/videos/us/2015/03/17/digital-shorts-parenting-transgender-child-orig.cnn?sr=fbdwtransp</a:t>
            </a:r>
            <a:endParaRPr lang="en-US" dirty="0"/>
          </a:p>
          <a:p>
            <a:pPr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0"/>
            <a:ext cx="5105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17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9AA9-3C55-49DA-8FE7-63DDEA238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Schulyer</a:t>
            </a:r>
            <a:r>
              <a:rPr lang="en-US" dirty="0"/>
              <a:t> </a:t>
            </a:r>
            <a:r>
              <a:rPr lang="en-US" dirty="0" err="1"/>
              <a:t>Bailar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427B-06E6-4D01-A544-91806E54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https://www.youtube.com/watch?v=niBM3Ii662U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200555-7716-4525-9A3E-DD892D0A8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340" y="245565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6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21" y="837197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Session Objectives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8182" y="2039890"/>
            <a:ext cx="7998106" cy="272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To enhance participants’ awareness of gender identity and gender diversity amongst children and youth;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To augment participants’ knowledge base related to gender diversity and its impact on youth mental health; </a:t>
            </a:r>
          </a:p>
          <a:p>
            <a:pPr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To highlight strategies participants can employ to support gender diverse    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children and youth and to improve their practice with this population.</a:t>
            </a:r>
          </a:p>
        </p:txBody>
      </p:sp>
      <p:pic>
        <p:nvPicPr>
          <p:cNvPr id="9" name="Content Placeholder 5" descr="Screen Shot 2016-03-16 at 2.38.29 PM.png"/>
          <p:cNvPicPr>
            <a:picLocks noChangeAspect="1"/>
          </p:cNvPicPr>
          <p:nvPr/>
        </p:nvPicPr>
        <p:blipFill>
          <a:blip r:embed="rId2"/>
          <a:srcRect l="-60890" r="-60890"/>
          <a:stretch>
            <a:fillRect/>
          </a:stretch>
        </p:blipFill>
        <p:spPr>
          <a:xfrm>
            <a:off x="-605491" y="5121563"/>
            <a:ext cx="2830898" cy="157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78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12533-AE4A-4ABE-B9AD-DA3CD8272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E3FE-6629-4B90-A79B-4CE4F80C5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your own personal thoughts and beliefs</a:t>
            </a:r>
          </a:p>
          <a:p>
            <a:r>
              <a:rPr lang="en-US" dirty="0"/>
              <a:t>Review policies and procedures</a:t>
            </a:r>
          </a:p>
          <a:p>
            <a:r>
              <a:rPr lang="en-US" dirty="0"/>
              <a:t>Educate your entire faculty and staff</a:t>
            </a:r>
          </a:p>
          <a:p>
            <a:r>
              <a:rPr lang="en-US" dirty="0"/>
              <a:t>Offer inclusion clues</a:t>
            </a:r>
          </a:p>
          <a:p>
            <a:r>
              <a:rPr lang="en-US" dirty="0"/>
              <a:t>Update various software programs </a:t>
            </a:r>
          </a:p>
          <a:p>
            <a:r>
              <a:rPr lang="en-US" dirty="0"/>
              <a:t>Use correct names and pronouns</a:t>
            </a:r>
          </a:p>
          <a:p>
            <a:r>
              <a:rPr lang="en-US" dirty="0"/>
              <a:t>Don’t be nervous</a:t>
            </a:r>
          </a:p>
        </p:txBody>
      </p:sp>
    </p:spTree>
    <p:extLst>
      <p:ext uri="{BB962C8B-B14F-4D97-AF65-F5344CB8AC3E}">
        <p14:creationId xmlns:p14="http://schemas.microsoft.com/office/powerpoint/2010/main" val="2597727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0" y="327912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Resources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9087" y="1078357"/>
            <a:ext cx="7621930" cy="467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sz="2000" dirty="0">
              <a:hlinkClick r:id="rId2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hlinkClick r:id="rId2"/>
              </a:rPr>
              <a:t>National Association of School Psychologists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bg1"/>
                </a:solidFill>
              </a:rPr>
              <a:t>(NASP)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hlinkClick r:id="rId3"/>
              </a:rPr>
              <a:t>Gay, Lesbian and Straight Education </a:t>
            </a:r>
            <a:r>
              <a:rPr lang="en-US" sz="2000" dirty="0">
                <a:solidFill>
                  <a:schemeClr val="bg1"/>
                </a:solidFill>
                <a:hlinkClick r:id="rId3"/>
              </a:rPr>
              <a:t>Network</a:t>
            </a:r>
            <a:r>
              <a:rPr lang="en-US" sz="2000" dirty="0">
                <a:solidFill>
                  <a:schemeClr val="bg1"/>
                </a:solidFill>
              </a:rPr>
              <a:t> (GLSEN)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/>
                </a:solidFill>
                <a:hlinkClick r:id="rId4"/>
              </a:rPr>
              <a:t>Transparenthood</a:t>
            </a:r>
            <a:r>
              <a:rPr lang="en-US" sz="2000" dirty="0">
                <a:solidFill>
                  <a:schemeClr val="bg1"/>
                </a:solidFill>
              </a:rPr>
              <a:t> (Blog)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hlinkClick r:id="rId5" action="ppaction://hlinkfile"/>
              </a:rPr>
              <a:t>TransActive Gender Center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>
                <a:hlinkClick r:id="rId6"/>
              </a:rPr>
              <a:t>Welcoming Schools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hlinkClick r:id="rId7"/>
              </a:rPr>
              <a:t>Gay, Lesbian, Bisexual, and Transgender Community Center</a:t>
            </a:r>
            <a:r>
              <a:rPr lang="en-US" sz="20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hlinkClick r:id="rId8"/>
              </a:rPr>
              <a:t>TransYouth Family Allies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>
                <a:hlinkClick r:id="rId9"/>
              </a:rPr>
              <a:t>Philadelphia Trans-Health Conference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>
                <a:hlinkClick r:id="rId10"/>
              </a:rPr>
              <a:t>TNET – PFLAG’s Transgender Network</a:t>
            </a:r>
            <a:endParaRPr lang="en-US" sz="2000" dirty="0"/>
          </a:p>
          <a:p>
            <a:pPr>
              <a:lnSpc>
                <a:spcPct val="110000"/>
              </a:lnSpc>
            </a:pPr>
            <a:endParaRPr lang="en-US" sz="3300" dirty="0">
              <a:hlinkClick r:id="rId11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85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0" y="327912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9087" y="1078357"/>
            <a:ext cx="7621930" cy="41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Gay, Lesbian and Straight Education Network. (2018). </a:t>
            </a:r>
            <a:r>
              <a:rPr lang="en-US" sz="1400" i="1" dirty="0">
                <a:solidFill>
                  <a:schemeClr val="bg1"/>
                </a:solidFill>
              </a:rPr>
              <a:t>The 2017 National Climate Survey.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       </a:t>
            </a:r>
            <a:r>
              <a:rPr lang="en-US" sz="1400" dirty="0">
                <a:solidFill>
                  <a:schemeClr val="bg1"/>
                </a:solidFill>
              </a:rPr>
              <a:t>New York: Author.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Gender Spectrum. (2015). </a:t>
            </a:r>
            <a:r>
              <a:rPr lang="en-US" sz="1400" i="1" dirty="0">
                <a:solidFill>
                  <a:schemeClr val="bg1"/>
                </a:solidFill>
              </a:rPr>
              <a:t>Schools in transition: A guide for supporting transgender students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bg1"/>
                </a:solidFill>
              </a:rPr>
              <a:t>       in k-12 schools.</a:t>
            </a:r>
            <a:r>
              <a:rPr lang="en-US" sz="1400" dirty="0">
                <a:solidFill>
                  <a:schemeClr val="bg1"/>
                </a:solidFill>
              </a:rPr>
              <a:t> Oakland, CA: Author.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Hyun, J. H., Raff, R., &amp; Trier, B. (2012). </a:t>
            </a:r>
            <a:r>
              <a:rPr lang="en-US" sz="1400" i="1" dirty="0">
                <a:solidFill>
                  <a:schemeClr val="bg1"/>
                </a:solidFill>
              </a:rPr>
              <a:t>Helping transgender youth</a:t>
            </a:r>
            <a:r>
              <a:rPr lang="en-US" sz="1400" dirty="0">
                <a:solidFill>
                  <a:schemeClr val="bg1"/>
                </a:solidFill>
              </a:rPr>
              <a:t>. Presentation made at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       the annual meeting of the Washington School Counselors Association Meeting.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bg1"/>
                </a:solidFill>
              </a:rPr>
              <a:t>Strang</a:t>
            </a:r>
            <a:r>
              <a:rPr lang="en-US" sz="1400" dirty="0">
                <a:solidFill>
                  <a:schemeClr val="bg1"/>
                </a:solidFill>
              </a:rPr>
              <a:t>, J., </a:t>
            </a:r>
            <a:r>
              <a:rPr lang="en-US" sz="1400" dirty="0" err="1">
                <a:solidFill>
                  <a:schemeClr val="bg1"/>
                </a:solidFill>
              </a:rPr>
              <a:t>Kenworthy</a:t>
            </a:r>
            <a:r>
              <a:rPr lang="en-US" sz="1400" dirty="0">
                <a:solidFill>
                  <a:schemeClr val="bg1"/>
                </a:solidFill>
              </a:rPr>
              <a:t>, L., </a:t>
            </a:r>
            <a:r>
              <a:rPr lang="en-US" sz="1400" dirty="0" err="1">
                <a:solidFill>
                  <a:schemeClr val="bg1"/>
                </a:solidFill>
              </a:rPr>
              <a:t>Dominska</a:t>
            </a:r>
            <a:r>
              <a:rPr lang="en-US" sz="1400" dirty="0">
                <a:solidFill>
                  <a:schemeClr val="bg1"/>
                </a:solidFill>
              </a:rPr>
              <a:t>, A., Sokoloff, J., </a:t>
            </a:r>
            <a:r>
              <a:rPr lang="en-US" sz="1400" dirty="0" err="1">
                <a:solidFill>
                  <a:schemeClr val="bg1"/>
                </a:solidFill>
              </a:rPr>
              <a:t>Kenealy</a:t>
            </a:r>
            <a:r>
              <a:rPr lang="en-US" sz="1400" dirty="0">
                <a:solidFill>
                  <a:schemeClr val="bg1"/>
                </a:solidFill>
              </a:rPr>
              <a:t>, L. E., et al. (2014). Increased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       gender variance in autism spectrum disorders and attention deficit hyperactivity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</a:rPr>
              <a:t>       disorder. </a:t>
            </a:r>
            <a:r>
              <a:rPr lang="en-US" sz="1400" i="1" dirty="0">
                <a:solidFill>
                  <a:schemeClr val="bg1"/>
                </a:solidFill>
              </a:rPr>
              <a:t>Archives of Sexual Behavior, 43, </a:t>
            </a:r>
            <a:r>
              <a:rPr lang="en-US" sz="1400" dirty="0">
                <a:solidFill>
                  <a:schemeClr val="bg1"/>
                </a:solidFill>
              </a:rPr>
              <a:t>1525-1533.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3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5" name="Picture 4" descr="Trans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120" y="5194113"/>
            <a:ext cx="2390740" cy="125716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2626" y="1354347"/>
            <a:ext cx="7953728" cy="46659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Questions?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Todd A. Savage, Ph.D., NCSP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</a:rPr>
              <a:t>Professor, University of Wisconsin-River Falls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odd.savage@uwrf.edu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Leslie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Lagerstrom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Mom, Author, Advocate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20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ransparenthood.net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4"/>
              </a:rPr>
              <a:t>l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eslie@transparenthood.net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21" y="837197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American Academy of Pediatrics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8182" y="2039890"/>
            <a:ext cx="7998106" cy="328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hlinkClick r:id="rId2"/>
              </a:rPr>
              <a:t>https://www.aap.org/en-us/about-the-aap/aap-press-room/pages/AAP-Statement-in-Support-of-Transgender-Children-Adolescent-and-Young-Adults.aspx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"The AAP supports policies that are gender-affirming for children – an approach that is supported by other key professional organizations. In 2016, the AAP joined with other organizations to produce the document, </a:t>
            </a:r>
            <a:r>
              <a:rPr lang="en-US" i="1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Supporting &amp; Caring for Transgender Children</a:t>
            </a:r>
            <a:r>
              <a:rPr lang="en-US" dirty="0">
                <a:solidFill>
                  <a:schemeClr val="bg1"/>
                </a:solidFill>
              </a:rPr>
              <a:t>, a guide for community members and allies to ensure that transgender young people are affirmed, respected, and able to thrive.”</a:t>
            </a:r>
            <a:endParaRPr lang="en-US" sz="2000" dirty="0">
              <a:solidFill>
                <a:schemeClr val="bg1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1026" name="Picture 2" descr="https://tse3.mm.bing.net/th?id=OIP.u3HCy3aHmeZ-qvwacW4RbwHaCK&amp;pid=Api&amp;P=0&amp;w=420&amp;h=123">
            <a:extLst>
              <a:ext uri="{FF2B5EF4-FFF2-40B4-BE49-F238E27FC236}">
                <a16:creationId xmlns:a16="http://schemas.microsoft.com/office/drawing/2014/main" id="{498E526F-492A-4FC6-A7EE-52A1F9D0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85" y="5120587"/>
            <a:ext cx="4098872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1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F4AD0-128A-4E76-8C5C-7C6FE997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American Psychological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43D38-50A6-48D4-BEEC-0C6917B4A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25879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https://www.apa.org/about/policy/orientation-diversity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“…the American Psychological Association and the National Association of School Psychologists affirm that diverse gender expressions, regardless of gender identity, and diverse gender identities, beyond a binary classification, are normal and positive variations of the human experience.”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4" name="Picture 6" descr="https://tse4.mm.bing.net/th?id=OIP.E4h_CVFboiQ9SNRI59cP6gAAAA&amp;pid=Api&amp;P=0&amp;w=220&amp;h=74">
            <a:extLst>
              <a:ext uri="{FF2B5EF4-FFF2-40B4-BE49-F238E27FC236}">
                <a16:creationId xmlns:a16="http://schemas.microsoft.com/office/drawing/2014/main" id="{588E01F1-FFCD-491D-BEAB-6BFB399B0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08" y="4546121"/>
            <a:ext cx="3985404" cy="146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3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American Nurses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305375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https://www.nursingworld.org/~49866e/globalassets/practiceandpolicy/ethics/nursing-advocacy-for-lgbtq-populations.pdf</a:t>
            </a:r>
            <a:endParaRPr lang="en-US" dirty="0"/>
          </a:p>
          <a:p>
            <a:pPr marL="0" indent="0">
              <a:buNone/>
            </a:pPr>
            <a:r>
              <a:rPr lang="en-US" sz="1800" dirty="0"/>
              <a:t>“The American Nurses Association condemns discrimination based on sexual orientation, gender identity, and/or expression in health care and recognizes that it continues to be an issue despite the increasing recognition and acceptance of LGBTQ+ populations…Nurses must deliver culturally congruent, safe care and advocate for LGBTQ+ populations.”</a:t>
            </a:r>
          </a:p>
        </p:txBody>
      </p:sp>
      <p:pic>
        <p:nvPicPr>
          <p:cNvPr id="3074" name="Picture 2" descr="https://tse1.mm.bing.net/th?id=OIP.TCJxlrK7bGL8oe_G1qiJIwHaDt&amp;pid=Api&amp;P=0&amp;w=341&amp;h=171">
            <a:extLst>
              <a:ext uri="{FF2B5EF4-FFF2-40B4-BE49-F238E27FC236}">
                <a16:creationId xmlns:a16="http://schemas.microsoft.com/office/drawing/2014/main" id="{FDCAF28F-9E97-458B-A22D-5D4D4A27D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965" y="4710832"/>
            <a:ext cx="324802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5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3CE3-82C0-42DB-8A9D-23EDE912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1266645"/>
          </a:xfrm>
        </p:spPr>
        <p:txBody>
          <a:bodyPr/>
          <a:lstStyle/>
          <a:p>
            <a:pPr algn="ctr"/>
            <a:r>
              <a:rPr lang="en-US" dirty="0"/>
              <a:t>World Professional Association for Transgender Health (WPATH)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1DEB7-4F18-4C53-99B9-5FAF49FF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338155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https://wpath.org/</a:t>
            </a:r>
            <a:endParaRPr lang="en-US" dirty="0"/>
          </a:p>
          <a:p>
            <a:r>
              <a:rPr lang="en-US" b="1" dirty="0"/>
              <a:t>Mission: </a:t>
            </a:r>
            <a:r>
              <a:rPr lang="en-US" dirty="0"/>
              <a:t>To promote evidence based care, education, research, advocacy, public policy, and respect in transgender health.</a:t>
            </a:r>
          </a:p>
          <a:p>
            <a:r>
              <a:rPr lang="en-US" b="1" dirty="0"/>
              <a:t>Vision: </a:t>
            </a:r>
            <a:r>
              <a:rPr lang="en-US" dirty="0"/>
              <a:t>We envision a world wherein people of all gender identities and gender expressions have access to evidence-based healthcare, social services, justice and equality.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s://tse4.mm.bing.net/th?id=OIP.el8MptmeXX79CCGKXkLIPwAAAA&amp;pid=Api&amp;P=0&amp;w=271&amp;h=56">
            <a:extLst>
              <a:ext uri="{FF2B5EF4-FFF2-40B4-BE49-F238E27FC236}">
                <a16:creationId xmlns:a16="http://schemas.microsoft.com/office/drawing/2014/main" id="{6A52141E-1034-4D99-800C-DB6CC9665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356" y="5422421"/>
            <a:ext cx="3234904" cy="71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44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E462-B04A-4279-94E9-DA639059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Beware of </a:t>
            </a:r>
            <a:br>
              <a:rPr lang="en-US" sz="3200" dirty="0"/>
            </a:br>
            <a:r>
              <a:rPr lang="en-US" sz="3200" dirty="0"/>
              <a:t>The American College of Pediatricians!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042BF-52B0-4B8E-83AC-5713A781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https://www.splcenter.org/fighting-hate/extremist-files/group/american-college-pediatricians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 ACP has been labeled as a ‘fringe’ hate group by the Southern Poverty Law Center for its pushing of bogus science in the spread of its anti-LGBTQ+ position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Splinter group of pediatricians who broke away from the AAP because of that associations affirming and supporting stance on LGBTQ+ youth</a:t>
            </a:r>
          </a:p>
        </p:txBody>
      </p:sp>
    </p:spTree>
    <p:extLst>
      <p:ext uri="{BB962C8B-B14F-4D97-AF65-F5344CB8AC3E}">
        <p14:creationId xmlns:p14="http://schemas.microsoft.com/office/powerpoint/2010/main" val="237849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05035"/>
          </a:xfrm>
        </p:spPr>
        <p:txBody>
          <a:bodyPr/>
          <a:lstStyle/>
          <a:p>
            <a:pPr algn="ctr"/>
            <a:r>
              <a:rPr lang="en-US" dirty="0"/>
              <a:t>Think/Pair/Share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068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What is your understanding of what it means to identify as ‘transgender’ or ‘gender diverse’?</a:t>
            </a:r>
          </a:p>
          <a:p>
            <a:pPr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How is ‘gender identity’ distinct from ‘sexual orientation?’</a:t>
            </a:r>
          </a:p>
          <a:p>
            <a:pPr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When do individuals become aware of their gender identity?</a:t>
            </a:r>
          </a:p>
        </p:txBody>
      </p:sp>
    </p:spTree>
    <p:extLst>
      <p:ext uri="{BB962C8B-B14F-4D97-AF65-F5344CB8AC3E}">
        <p14:creationId xmlns:p14="http://schemas.microsoft.com/office/powerpoint/2010/main" val="49843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21" y="536256"/>
            <a:ext cx="8785184" cy="150089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Definitions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74158" y="1377388"/>
            <a:ext cx="7199453" cy="504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Sex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Think biology – Female/Male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Social construction that is culturally-mediated –      Girl/Woman, Boy/Man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Identity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Lived/defined by the individual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Expression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How people communicate their gender identity to others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Gender Role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Culturally-mediated ways people live out gender – Feminine/Masculine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Sexual Orientation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</a:rPr>
              <a:t>One’s primary psychological, social, emotional, and erotic attractions to other people</a:t>
            </a:r>
          </a:p>
        </p:txBody>
      </p:sp>
      <p:pic>
        <p:nvPicPr>
          <p:cNvPr id="4" name="Content Placeholder 5" descr="Screen Shot 2016-03-16 at 2.38.29 PM.png"/>
          <p:cNvPicPr>
            <a:picLocks noChangeAspect="1"/>
          </p:cNvPicPr>
          <p:nvPr/>
        </p:nvPicPr>
        <p:blipFill>
          <a:blip r:embed="rId2"/>
          <a:srcRect l="-60890" r="-60890"/>
          <a:stretch>
            <a:fillRect/>
          </a:stretch>
        </p:blipFill>
        <p:spPr>
          <a:xfrm>
            <a:off x="-635986" y="5286816"/>
            <a:ext cx="2830898" cy="157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445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2777</TotalTime>
  <Words>1483</Words>
  <Application>Microsoft Office PowerPoint</Application>
  <PresentationFormat>On-screen Show (4:3)</PresentationFormat>
  <Paragraphs>188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2</vt:lpstr>
      <vt:lpstr>Revolution</vt:lpstr>
      <vt:lpstr>Understanding and Supporting  Gender Diverse Children in School </vt:lpstr>
      <vt:lpstr>Session Objectives </vt:lpstr>
      <vt:lpstr>American Academy of Pediatrics </vt:lpstr>
      <vt:lpstr>American Psychological Association</vt:lpstr>
      <vt:lpstr>American Nurses Association</vt:lpstr>
      <vt:lpstr>World Professional Association for Transgender Health (WPATH)</vt:lpstr>
      <vt:lpstr>Beware of  The American College of Pediatricians!</vt:lpstr>
      <vt:lpstr>Think/Pair/Share</vt:lpstr>
      <vt:lpstr>Definitions </vt:lpstr>
      <vt:lpstr>Definitions (continued)  </vt:lpstr>
      <vt:lpstr>Transgender Youth </vt:lpstr>
      <vt:lpstr>Gender Diversity and ASD</vt:lpstr>
      <vt:lpstr>Mental Health Issues</vt:lpstr>
      <vt:lpstr>               School Issues Transphobia:  School Climate, Bullying, Biased Remarks, Harassment</vt:lpstr>
      <vt:lpstr>               School Issues Transphobia:  School Climate, Bullying, Biased Remarks, Harassment</vt:lpstr>
      <vt:lpstr>               School Issues Transphobia:  School Climate, Bullying, Biased Remarks, Harassment</vt:lpstr>
      <vt:lpstr>Legal &amp; Policy Matters </vt:lpstr>
      <vt:lpstr>Raising Ryland</vt:lpstr>
      <vt:lpstr>Schulyer Bailar</vt:lpstr>
      <vt:lpstr>Strategies</vt:lpstr>
      <vt:lpstr>Resources </vt:lpstr>
      <vt:lpstr>References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Family’s Experience  Raising a Transgender Child</dc:title>
  <dc:creator>Leslie Lagerstrom</dc:creator>
  <cp:lastModifiedBy>McClintick, Kimberly</cp:lastModifiedBy>
  <cp:revision>200</cp:revision>
  <dcterms:created xsi:type="dcterms:W3CDTF">2016-05-13T13:35:20Z</dcterms:created>
  <dcterms:modified xsi:type="dcterms:W3CDTF">2021-10-27T13:45:57Z</dcterms:modified>
</cp:coreProperties>
</file>