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9" r:id="rId3"/>
    <p:sldId id="260" r:id="rId4"/>
    <p:sldId id="279" r:id="rId5"/>
    <p:sldId id="261" r:id="rId6"/>
    <p:sldId id="262" r:id="rId7"/>
    <p:sldId id="263" r:id="rId8"/>
    <p:sldId id="264" r:id="rId9"/>
    <p:sldId id="265" r:id="rId10"/>
    <p:sldId id="266" r:id="rId11"/>
    <p:sldId id="267" r:id="rId12"/>
    <p:sldId id="268" r:id="rId13"/>
    <p:sldId id="269" r:id="rId14"/>
    <p:sldId id="270" r:id="rId15"/>
    <p:sldId id="281" r:id="rId16"/>
    <p:sldId id="271" r:id="rId17"/>
    <p:sldId id="272" r:id="rId18"/>
    <p:sldId id="273" r:id="rId19"/>
    <p:sldId id="274" r:id="rId20"/>
    <p:sldId id="275" r:id="rId21"/>
    <p:sldId id="276" r:id="rId22"/>
    <p:sldId id="258" r:id="rId23"/>
    <p:sldId id="278" r:id="rId24"/>
    <p:sldId id="277" r:id="rId25"/>
    <p:sldId id="25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38"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67BB7-F716-4440-A52B-20885644010D}"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6FB20-9A45-4F48-BD2E-A03C73E3F932}" type="slidenum">
              <a:rPr lang="en-US" smtClean="0"/>
              <a:t>‹#›</a:t>
            </a:fld>
            <a:endParaRPr lang="en-US"/>
          </a:p>
        </p:txBody>
      </p:sp>
    </p:spTree>
    <p:extLst>
      <p:ext uri="{BB962C8B-B14F-4D97-AF65-F5344CB8AC3E}">
        <p14:creationId xmlns:p14="http://schemas.microsoft.com/office/powerpoint/2010/main" val="253125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2D382-3C6B-489D-A415-90C70BC147A4}" type="slidenum">
              <a:rPr lang="en-US" smtClean="0"/>
              <a:t>6</a:t>
            </a:fld>
            <a:endParaRPr lang="en-US"/>
          </a:p>
        </p:txBody>
      </p:sp>
    </p:spTree>
    <p:extLst>
      <p:ext uri="{BB962C8B-B14F-4D97-AF65-F5344CB8AC3E}">
        <p14:creationId xmlns:p14="http://schemas.microsoft.com/office/powerpoint/2010/main" val="310905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2D382-3C6B-489D-A415-90C70BC147A4}" type="slidenum">
              <a:rPr lang="en-US" smtClean="0"/>
              <a:t>7</a:t>
            </a:fld>
            <a:endParaRPr lang="en-US"/>
          </a:p>
        </p:txBody>
      </p:sp>
    </p:spTree>
    <p:extLst>
      <p:ext uri="{BB962C8B-B14F-4D97-AF65-F5344CB8AC3E}">
        <p14:creationId xmlns:p14="http://schemas.microsoft.com/office/powerpoint/2010/main" val="202790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2D382-3C6B-489D-A415-90C70BC147A4}" type="slidenum">
              <a:rPr lang="en-US" smtClean="0"/>
              <a:t>18</a:t>
            </a:fld>
            <a:endParaRPr lang="en-US"/>
          </a:p>
        </p:txBody>
      </p:sp>
    </p:spTree>
    <p:extLst>
      <p:ext uri="{BB962C8B-B14F-4D97-AF65-F5344CB8AC3E}">
        <p14:creationId xmlns:p14="http://schemas.microsoft.com/office/powerpoint/2010/main" val="363394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2D382-3C6B-489D-A415-90C70BC147A4}" type="slidenum">
              <a:rPr lang="en-US" smtClean="0"/>
              <a:t>20</a:t>
            </a:fld>
            <a:endParaRPr lang="en-US"/>
          </a:p>
        </p:txBody>
      </p:sp>
    </p:spTree>
    <p:extLst>
      <p:ext uri="{BB962C8B-B14F-4D97-AF65-F5344CB8AC3E}">
        <p14:creationId xmlns:p14="http://schemas.microsoft.com/office/powerpoint/2010/main" val="237462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2D382-3C6B-489D-A415-90C70BC147A4}" type="slidenum">
              <a:rPr lang="en-US" smtClean="0"/>
              <a:t>21</a:t>
            </a:fld>
            <a:endParaRPr lang="en-US"/>
          </a:p>
        </p:txBody>
      </p:sp>
    </p:spTree>
    <p:extLst>
      <p:ext uri="{BB962C8B-B14F-4D97-AF65-F5344CB8AC3E}">
        <p14:creationId xmlns:p14="http://schemas.microsoft.com/office/powerpoint/2010/main" val="387370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82524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AF4525-4319-4A5C-9564-5699BA96A8B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41908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146075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177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338911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289689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3805385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719138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9851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19410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19541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F4525-4319-4A5C-9564-5699BA96A8B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373708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F4525-4319-4A5C-9564-5699BA96A8B4}"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51538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374666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51310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FAF4525-4319-4A5C-9564-5699BA96A8B4}" type="datetimeFigureOut">
              <a:rPr lang="en-US" smtClean="0"/>
              <a:t>2/9/2022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385820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AF4525-4319-4A5C-9564-5699BA96A8B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CBA27-8130-4EAF-BE8D-FE0B57A4365A}" type="slidenum">
              <a:rPr lang="en-US" smtClean="0"/>
              <a:t>‹#›</a:t>
            </a:fld>
            <a:endParaRPr lang="en-US"/>
          </a:p>
        </p:txBody>
      </p:sp>
    </p:spTree>
    <p:extLst>
      <p:ext uri="{BB962C8B-B14F-4D97-AF65-F5344CB8AC3E}">
        <p14:creationId xmlns:p14="http://schemas.microsoft.com/office/powerpoint/2010/main" val="405292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AF4525-4319-4A5C-9564-5699BA96A8B4}" type="datetimeFigureOut">
              <a:rPr lang="en-US" smtClean="0"/>
              <a:t>2/9/2022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8BCBA27-8130-4EAF-BE8D-FE0B57A4365A}" type="slidenum">
              <a:rPr lang="en-US" smtClean="0"/>
              <a:t>‹#›</a:t>
            </a:fld>
            <a:endParaRPr lang="en-US"/>
          </a:p>
        </p:txBody>
      </p:sp>
    </p:spTree>
    <p:extLst>
      <p:ext uri="{BB962C8B-B14F-4D97-AF65-F5344CB8AC3E}">
        <p14:creationId xmlns:p14="http://schemas.microsoft.com/office/powerpoint/2010/main" val="2914470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74717"/>
            <a:ext cx="8825658" cy="3329581"/>
          </a:xfrm>
        </p:spPr>
        <p:txBody>
          <a:bodyPr/>
          <a:lstStyle/>
          <a:p>
            <a:r>
              <a:rPr lang="en-US" dirty="0"/>
              <a:t>WHAT’S ON OUR STREETS</a:t>
            </a:r>
            <a:r>
              <a:rPr lang="en-US" dirty="0">
                <a:latin typeface="Arial" panose="020B0604020202020204" pitchFamily="34" charset="0"/>
                <a:cs typeface="Arial" panose="020B0604020202020204" pitchFamily="34" charset="0"/>
              </a:rPr>
              <a:t> ?</a:t>
            </a:r>
            <a:endParaRPr lang="en-US" dirty="0"/>
          </a:p>
        </p:txBody>
      </p:sp>
      <p:sp>
        <p:nvSpPr>
          <p:cNvPr id="3" name="Subtitle 2"/>
          <p:cNvSpPr>
            <a:spLocks noGrp="1"/>
          </p:cNvSpPr>
          <p:nvPr>
            <p:ph type="subTitle" idx="1"/>
          </p:nvPr>
        </p:nvSpPr>
        <p:spPr/>
        <p:txBody>
          <a:bodyPr/>
          <a:lstStyle/>
          <a:p>
            <a:r>
              <a:rPr lang="en-US" dirty="0"/>
              <a:t>CURRENT TRENDS IN STREET DRUGS</a:t>
            </a:r>
          </a:p>
        </p:txBody>
      </p:sp>
    </p:spTree>
    <p:extLst>
      <p:ext uri="{BB962C8B-B14F-4D97-AF65-F5344CB8AC3E}">
        <p14:creationId xmlns:p14="http://schemas.microsoft.com/office/powerpoint/2010/main" val="392911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664943" cy="760620"/>
          </a:xfrm>
        </p:spPr>
        <p:txBody>
          <a:bodyPr/>
          <a:lstStyle/>
          <a:p>
            <a:pPr algn="ctr"/>
            <a:r>
              <a:rPr lang="en-US" dirty="0"/>
              <a:t>What Does It Mean Locally?</a:t>
            </a:r>
          </a:p>
        </p:txBody>
      </p:sp>
      <p:sp>
        <p:nvSpPr>
          <p:cNvPr id="3" name="Content Placeholder 2"/>
          <p:cNvSpPr>
            <a:spLocks noGrp="1"/>
          </p:cNvSpPr>
          <p:nvPr>
            <p:ph idx="1"/>
          </p:nvPr>
        </p:nvSpPr>
        <p:spPr/>
        <p:txBody>
          <a:bodyPr>
            <a:normAutofit fontScale="85000" lnSpcReduction="20000"/>
          </a:bodyPr>
          <a:lstStyle/>
          <a:p>
            <a:r>
              <a:rPr lang="en-US" dirty="0"/>
              <a:t>2018 - 2019: 299 overdose deaths</a:t>
            </a:r>
          </a:p>
          <a:p>
            <a:r>
              <a:rPr lang="en-US" dirty="0"/>
              <a:t>2020: 232, 35% increase	</a:t>
            </a:r>
          </a:p>
          <a:p>
            <a:r>
              <a:rPr lang="en-US" dirty="0"/>
              <a:t>Most likely to be male, between 25-64</a:t>
            </a:r>
          </a:p>
          <a:p>
            <a:r>
              <a:rPr lang="en-US" dirty="0"/>
              <a:t>44% involved opioids (National Average is 75%)</a:t>
            </a:r>
          </a:p>
          <a:p>
            <a:r>
              <a:rPr lang="en-US" dirty="0"/>
              <a:t>50.3 opioid prescriptions per 100 persons (National Average is 46.7)</a:t>
            </a:r>
          </a:p>
          <a:p>
            <a:r>
              <a:rPr lang="en-US" dirty="0"/>
              <a:t>High likelihood overdose deaths are under-reported.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SOURCE: CDC, National Institute on Drug Abuse, Nebraska Dep’t of Health &amp; Human Services</a:t>
            </a:r>
          </a:p>
        </p:txBody>
      </p:sp>
    </p:spTree>
    <p:extLst>
      <p:ext uri="{BB962C8B-B14F-4D97-AF65-F5344CB8AC3E}">
        <p14:creationId xmlns:p14="http://schemas.microsoft.com/office/powerpoint/2010/main" val="8180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Pandemic</a:t>
            </a:r>
          </a:p>
        </p:txBody>
      </p:sp>
      <p:sp>
        <p:nvSpPr>
          <p:cNvPr id="3" name="Content Placeholder 2"/>
          <p:cNvSpPr>
            <a:spLocks noGrp="1"/>
          </p:cNvSpPr>
          <p:nvPr>
            <p:ph idx="1"/>
          </p:nvPr>
        </p:nvSpPr>
        <p:spPr/>
        <p:txBody>
          <a:bodyPr/>
          <a:lstStyle/>
          <a:p>
            <a:r>
              <a:rPr lang="en-US" dirty="0"/>
              <a:t>NPR Report</a:t>
            </a:r>
          </a:p>
          <a:p>
            <a:r>
              <a:rPr lang="en-US" dirty="0"/>
              <a:t>Nationwide – Overall18% increase in drug overdoses</a:t>
            </a:r>
          </a:p>
          <a:p>
            <a:pPr lvl="1"/>
            <a:r>
              <a:rPr lang="en-US" dirty="0"/>
              <a:t>Also an increase in fatal overdoses</a:t>
            </a:r>
          </a:p>
          <a:p>
            <a:pPr lvl="1"/>
            <a:r>
              <a:rPr lang="en-US" dirty="0"/>
              <a:t>ODMAP</a:t>
            </a:r>
          </a:p>
        </p:txBody>
      </p:sp>
      <p:sp>
        <p:nvSpPr>
          <p:cNvPr id="4" name="Rectangle 3"/>
          <p:cNvSpPr/>
          <p:nvPr/>
        </p:nvSpPr>
        <p:spPr>
          <a:xfrm>
            <a:off x="1690872" y="5325069"/>
            <a:ext cx="6096000" cy="923330"/>
          </a:xfrm>
          <a:prstGeom prst="rect">
            <a:avLst/>
          </a:prstGeom>
        </p:spPr>
        <p:txBody>
          <a:bodyPr>
            <a:spAutoFit/>
          </a:bodyPr>
          <a:lstStyle/>
          <a:p>
            <a:r>
              <a:rPr lang="en-US" dirty="0"/>
              <a:t>Source: https://www.npr.org/sections/coronavirus-live-updates/2020/08/13/901627189/u-s-sees-deadly-drug-overdose-spike-during-pandemic</a:t>
            </a:r>
          </a:p>
        </p:txBody>
      </p:sp>
    </p:spTree>
    <p:extLst>
      <p:ext uri="{BB962C8B-B14F-4D97-AF65-F5344CB8AC3E}">
        <p14:creationId xmlns:p14="http://schemas.microsoft.com/office/powerpoint/2010/main" val="1132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Abused Prescription Drugs </a:t>
            </a:r>
          </a:p>
        </p:txBody>
      </p:sp>
      <p:sp>
        <p:nvSpPr>
          <p:cNvPr id="3" name="Content Placeholder 2"/>
          <p:cNvSpPr>
            <a:spLocks noGrp="1"/>
          </p:cNvSpPr>
          <p:nvPr>
            <p:ph sz="half" idx="1"/>
          </p:nvPr>
        </p:nvSpPr>
        <p:spPr/>
        <p:txBody>
          <a:bodyPr>
            <a:normAutofit/>
          </a:bodyPr>
          <a:lstStyle/>
          <a:p>
            <a:r>
              <a:rPr lang="en-US" dirty="0">
                <a:solidFill>
                  <a:srgbClr val="FFFF00"/>
                </a:solidFill>
              </a:rPr>
              <a:t>Hydrocodone (Vicodin)</a:t>
            </a:r>
          </a:p>
          <a:p>
            <a:r>
              <a:rPr lang="en-US" dirty="0">
                <a:solidFill>
                  <a:srgbClr val="FFFF00"/>
                </a:solidFill>
              </a:rPr>
              <a:t>Oxycodone (</a:t>
            </a:r>
            <a:r>
              <a:rPr lang="en-US" dirty="0" err="1">
                <a:solidFill>
                  <a:srgbClr val="FFFF00"/>
                </a:solidFill>
              </a:rPr>
              <a:t>Oxycontin</a:t>
            </a:r>
            <a:r>
              <a:rPr lang="en-US" dirty="0">
                <a:solidFill>
                  <a:srgbClr val="FFFF00"/>
                </a:solidFill>
              </a:rPr>
              <a:t>)</a:t>
            </a:r>
          </a:p>
          <a:p>
            <a:r>
              <a:rPr lang="en-US" dirty="0">
                <a:solidFill>
                  <a:srgbClr val="FFFF00"/>
                </a:solidFill>
              </a:rPr>
              <a:t>Methadone</a:t>
            </a:r>
          </a:p>
          <a:p>
            <a:r>
              <a:rPr lang="en-US" dirty="0"/>
              <a:t>Alprazolam (Xanax)</a:t>
            </a:r>
          </a:p>
          <a:p>
            <a:r>
              <a:rPr lang="en-US" dirty="0"/>
              <a:t>Tramadol</a:t>
            </a:r>
          </a:p>
          <a:p>
            <a:r>
              <a:rPr lang="en-US" dirty="0"/>
              <a:t>Zolpidem (Ambien)</a:t>
            </a:r>
          </a:p>
          <a:p>
            <a:r>
              <a:rPr lang="en-US" dirty="0"/>
              <a:t>Clonazepam (</a:t>
            </a:r>
            <a:r>
              <a:rPr lang="en-US" dirty="0" err="1"/>
              <a:t>Klonopin</a:t>
            </a:r>
            <a:r>
              <a:rPr lang="en-US" dirty="0"/>
              <a:t>)</a:t>
            </a:r>
          </a:p>
          <a:p>
            <a:endParaRPr lang="en-US" dirty="0"/>
          </a:p>
        </p:txBody>
      </p:sp>
      <p:sp>
        <p:nvSpPr>
          <p:cNvPr id="4" name="Content Placeholder 3"/>
          <p:cNvSpPr>
            <a:spLocks noGrp="1"/>
          </p:cNvSpPr>
          <p:nvPr>
            <p:ph sz="half" idx="2"/>
          </p:nvPr>
        </p:nvSpPr>
        <p:spPr/>
        <p:txBody>
          <a:bodyPr>
            <a:normAutofit/>
          </a:bodyPr>
          <a:lstStyle/>
          <a:p>
            <a:r>
              <a:rPr lang="en-US" dirty="0"/>
              <a:t>Codeine (Lean, Purple Drank)</a:t>
            </a:r>
          </a:p>
          <a:p>
            <a:r>
              <a:rPr lang="en-US" dirty="0"/>
              <a:t>Methylphenidate (Ritalin)</a:t>
            </a:r>
          </a:p>
          <a:p>
            <a:r>
              <a:rPr lang="en-US" dirty="0"/>
              <a:t>Gabapentin</a:t>
            </a:r>
          </a:p>
          <a:p>
            <a:r>
              <a:rPr lang="en-US" dirty="0"/>
              <a:t>Morphine</a:t>
            </a:r>
          </a:p>
          <a:p>
            <a:r>
              <a:rPr lang="en-US" dirty="0"/>
              <a:t>Lorazepam (Ativan)</a:t>
            </a:r>
          </a:p>
          <a:p>
            <a:r>
              <a:rPr lang="en-US" dirty="0" err="1"/>
              <a:t>Dextroamphetamine</a:t>
            </a:r>
            <a:endParaRPr lang="en-US" dirty="0"/>
          </a:p>
        </p:txBody>
      </p:sp>
    </p:spTree>
    <p:extLst>
      <p:ext uri="{BB962C8B-B14F-4D97-AF65-F5344CB8AC3E}">
        <p14:creationId xmlns:p14="http://schemas.microsoft.com/office/powerpoint/2010/main" val="8630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Commonly Abused Combinations</a:t>
            </a:r>
          </a:p>
        </p:txBody>
      </p:sp>
      <p:sp>
        <p:nvSpPr>
          <p:cNvPr id="6" name="Content Placeholder 5"/>
          <p:cNvSpPr>
            <a:spLocks noGrp="1"/>
          </p:cNvSpPr>
          <p:nvPr>
            <p:ph sz="half" idx="1"/>
          </p:nvPr>
        </p:nvSpPr>
        <p:spPr>
          <a:xfrm>
            <a:off x="874713" y="2051783"/>
            <a:ext cx="4048980" cy="4164379"/>
          </a:xfrm>
        </p:spPr>
        <p:txBody>
          <a:bodyPr>
            <a:normAutofit/>
          </a:bodyPr>
          <a:lstStyle/>
          <a:p>
            <a:r>
              <a:rPr lang="en-US" dirty="0"/>
              <a:t>Opioid &amp; Benzo</a:t>
            </a:r>
          </a:p>
          <a:p>
            <a:r>
              <a:rPr lang="en-US" dirty="0"/>
              <a:t>Oxy &amp; Hydrocodone</a:t>
            </a:r>
          </a:p>
          <a:p>
            <a:r>
              <a:rPr lang="en-US" dirty="0"/>
              <a:t>Holy Trinity</a:t>
            </a:r>
          </a:p>
          <a:p>
            <a:pPr lvl="1"/>
            <a:r>
              <a:rPr lang="en-US" dirty="0"/>
              <a:t>Opioid, Benzo, </a:t>
            </a:r>
            <a:r>
              <a:rPr lang="en-US" dirty="0" err="1"/>
              <a:t>Carisprodal</a:t>
            </a:r>
            <a:endParaRPr lang="en-US" dirty="0"/>
          </a:p>
          <a:p>
            <a:r>
              <a:rPr lang="en-US" dirty="0"/>
              <a:t>Classic Trinity</a:t>
            </a:r>
          </a:p>
          <a:p>
            <a:pPr lvl="1"/>
            <a:r>
              <a:rPr lang="en-US" dirty="0"/>
              <a:t>Opioid, Benzo, Muscle Relaxant</a:t>
            </a:r>
          </a:p>
          <a:p>
            <a:r>
              <a:rPr lang="en-US" dirty="0"/>
              <a:t>Buprenorphine Trinity</a:t>
            </a:r>
          </a:p>
          <a:p>
            <a:pPr lvl="1"/>
            <a:r>
              <a:rPr lang="en-US" dirty="0"/>
              <a:t>Opioid, Buprenorphine, Muscle Relaxant</a:t>
            </a:r>
          </a:p>
          <a:p>
            <a:pPr marL="457200" lvl="1" indent="0">
              <a:buNone/>
            </a:pPr>
            <a:endParaRPr lang="en-US" dirty="0"/>
          </a:p>
        </p:txBody>
      </p:sp>
      <p:sp>
        <p:nvSpPr>
          <p:cNvPr id="7" name="Content Placeholder 6"/>
          <p:cNvSpPr>
            <a:spLocks noGrp="1"/>
          </p:cNvSpPr>
          <p:nvPr>
            <p:ph sz="half" idx="2"/>
          </p:nvPr>
        </p:nvSpPr>
        <p:spPr>
          <a:xfrm>
            <a:off x="5654493" y="1669231"/>
            <a:ext cx="4396341" cy="4200245"/>
          </a:xfrm>
        </p:spPr>
        <p:txBody>
          <a:bodyPr>
            <a:normAutofit/>
          </a:bodyPr>
          <a:lstStyle/>
          <a:p>
            <a:pPr marL="0" indent="0">
              <a:buNone/>
            </a:pPr>
            <a:endParaRPr lang="en-US" dirty="0"/>
          </a:p>
          <a:p>
            <a:r>
              <a:rPr lang="en-US" dirty="0"/>
              <a:t>Opioid Syrup Trinity</a:t>
            </a:r>
          </a:p>
          <a:p>
            <a:pPr lvl="1"/>
            <a:r>
              <a:rPr lang="en-US" dirty="0"/>
              <a:t>Opioid, Benzo, Opioid Syrup</a:t>
            </a:r>
          </a:p>
          <a:p>
            <a:r>
              <a:rPr lang="en-US" dirty="0"/>
              <a:t>Blackout</a:t>
            </a:r>
          </a:p>
          <a:p>
            <a:pPr lvl="1"/>
            <a:r>
              <a:rPr lang="en-US" dirty="0"/>
              <a:t>Opioid, Benzo, Stimulant</a:t>
            </a:r>
          </a:p>
          <a:p>
            <a:r>
              <a:rPr lang="en-US" dirty="0" err="1"/>
              <a:t>Gaba</a:t>
            </a:r>
            <a:r>
              <a:rPr lang="en-US" dirty="0"/>
              <a:t> Trinity</a:t>
            </a:r>
          </a:p>
          <a:p>
            <a:pPr lvl="1"/>
            <a:r>
              <a:rPr lang="en-US" dirty="0"/>
              <a:t>Opioid, Benzo, Gabapentin</a:t>
            </a:r>
          </a:p>
          <a:p>
            <a:r>
              <a:rPr lang="en-US" dirty="0"/>
              <a:t>Speedball</a:t>
            </a:r>
          </a:p>
          <a:p>
            <a:pPr lvl="1"/>
            <a:r>
              <a:rPr lang="en-US" dirty="0"/>
              <a:t>Opioid, Stimulant</a:t>
            </a:r>
          </a:p>
        </p:txBody>
      </p:sp>
      <p:sp>
        <p:nvSpPr>
          <p:cNvPr id="2" name="Rectangle 1"/>
          <p:cNvSpPr/>
          <p:nvPr/>
        </p:nvSpPr>
        <p:spPr>
          <a:xfrm>
            <a:off x="2459806" y="5767727"/>
            <a:ext cx="5250155" cy="369332"/>
          </a:xfrm>
          <a:prstGeom prst="rect">
            <a:avLst/>
          </a:prstGeom>
        </p:spPr>
        <p:txBody>
          <a:bodyPr wrap="none">
            <a:spAutoFit/>
          </a:bodyPr>
          <a:lstStyle/>
          <a:p>
            <a:pPr lvl="1"/>
            <a:r>
              <a:rPr lang="en-US" dirty="0"/>
              <a:t>Source: Drug Enforcement Administration</a:t>
            </a:r>
          </a:p>
        </p:txBody>
      </p:sp>
    </p:spTree>
    <p:extLst>
      <p:ext uri="{BB962C8B-B14F-4D97-AF65-F5344CB8AC3E}">
        <p14:creationId xmlns:p14="http://schemas.microsoft.com/office/powerpoint/2010/main" val="339618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There A Problem?</a:t>
            </a:r>
          </a:p>
        </p:txBody>
      </p:sp>
      <p:sp>
        <p:nvSpPr>
          <p:cNvPr id="3" name="Content Placeholder 2"/>
          <p:cNvSpPr>
            <a:spLocks noGrp="1"/>
          </p:cNvSpPr>
          <p:nvPr>
            <p:ph idx="1"/>
          </p:nvPr>
        </p:nvSpPr>
        <p:spPr>
          <a:xfrm>
            <a:off x="1103312" y="2052918"/>
            <a:ext cx="9816734" cy="2844397"/>
          </a:xfrm>
        </p:spPr>
        <p:txBody>
          <a:bodyPr/>
          <a:lstStyle/>
          <a:p>
            <a:r>
              <a:rPr lang="en-US" dirty="0">
                <a:solidFill>
                  <a:srgbClr val="FFFF00"/>
                </a:solidFill>
              </a:rPr>
              <a:t>AVAILABILITY</a:t>
            </a:r>
            <a:r>
              <a:rPr lang="en-US" dirty="0"/>
              <a:t>: Over 13,000 registrants in Nebraska who can issue prescriptions for a controlled substance</a:t>
            </a:r>
          </a:p>
          <a:p>
            <a:r>
              <a:rPr lang="en-US" dirty="0">
                <a:solidFill>
                  <a:srgbClr val="FFFF00"/>
                </a:solidFill>
              </a:rPr>
              <a:t>LACK OF KNOWLEDGE</a:t>
            </a:r>
            <a:r>
              <a:rPr lang="en-US" dirty="0"/>
              <a:t>: Lack of knowledge and awareness of the problem by the public, law enforcement and prosecutors</a:t>
            </a:r>
          </a:p>
          <a:p>
            <a:r>
              <a:rPr lang="en-US" dirty="0">
                <a:solidFill>
                  <a:srgbClr val="FFFF00"/>
                </a:solidFill>
              </a:rPr>
              <a:t>AVAILABILITY + L.O.K</a:t>
            </a:r>
            <a:r>
              <a:rPr lang="en-US" dirty="0"/>
              <a:t> = Greater accessibility and less likelihood of detection</a:t>
            </a:r>
          </a:p>
          <a:p>
            <a:pPr marL="0" indent="0">
              <a:buNone/>
            </a:pPr>
            <a:endParaRPr lang="en-US" dirty="0"/>
          </a:p>
        </p:txBody>
      </p:sp>
    </p:spTree>
    <p:extLst>
      <p:ext uri="{BB962C8B-B14F-4D97-AF65-F5344CB8AC3E}">
        <p14:creationId xmlns:p14="http://schemas.microsoft.com/office/powerpoint/2010/main" val="403534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145" y="120209"/>
            <a:ext cx="7965874" cy="844067"/>
          </a:xfrm>
        </p:spPr>
        <p:txBody>
          <a:bodyPr/>
          <a:lstStyle/>
          <a:p>
            <a:r>
              <a:rPr lang="en-US" dirty="0"/>
              <a:t>PROMETHAZINE W/ CODEINE</a:t>
            </a:r>
          </a:p>
        </p:txBody>
      </p:sp>
      <p:pic>
        <p:nvPicPr>
          <p:cNvPr id="4" name="Content Placeholder 3"/>
          <p:cNvPicPr>
            <a:picLocks noGrp="1" noChangeAspect="1"/>
          </p:cNvPicPr>
          <p:nvPr>
            <p:ph idx="1"/>
          </p:nvPr>
        </p:nvPicPr>
        <p:blipFill>
          <a:blip r:embed="rId2"/>
          <a:stretch>
            <a:fillRect/>
          </a:stretch>
        </p:blipFill>
        <p:spPr>
          <a:xfrm>
            <a:off x="2468565" y="1690688"/>
            <a:ext cx="7254869" cy="4432176"/>
          </a:xfrm>
          <a:prstGeom prst="rect">
            <a:avLst/>
          </a:prstGeom>
        </p:spPr>
      </p:pic>
      <p:sp>
        <p:nvSpPr>
          <p:cNvPr id="5" name="TextBox 4"/>
          <p:cNvSpPr txBox="1"/>
          <p:nvPr/>
        </p:nvSpPr>
        <p:spPr>
          <a:xfrm>
            <a:off x="9903854" y="1690688"/>
            <a:ext cx="2009104" cy="4093428"/>
          </a:xfrm>
          <a:prstGeom prst="rect">
            <a:avLst/>
          </a:prstGeom>
          <a:noFill/>
        </p:spPr>
        <p:txBody>
          <a:bodyPr wrap="square" rtlCol="0">
            <a:spAutoFit/>
          </a:bodyPr>
          <a:lstStyle/>
          <a:p>
            <a:pPr algn="ctr"/>
            <a:r>
              <a:rPr lang="en-US" sz="2000" dirty="0"/>
              <a:t>Northeast</a:t>
            </a:r>
          </a:p>
          <a:p>
            <a:pPr algn="ctr"/>
            <a:r>
              <a:rPr lang="en-US" sz="2000" dirty="0"/>
              <a:t>$1500-$2500 a pint</a:t>
            </a:r>
          </a:p>
          <a:p>
            <a:pPr algn="ctr"/>
            <a:endParaRPr lang="en-US" sz="2000" dirty="0"/>
          </a:p>
          <a:p>
            <a:pPr algn="ctr"/>
            <a:r>
              <a:rPr lang="en-US" sz="2000" dirty="0"/>
              <a:t>Omaha</a:t>
            </a:r>
          </a:p>
          <a:p>
            <a:pPr algn="ctr"/>
            <a:r>
              <a:rPr lang="en-US" sz="2000" dirty="0"/>
              <a:t>$1500 a pint</a:t>
            </a:r>
          </a:p>
          <a:p>
            <a:pPr algn="ctr"/>
            <a:endParaRPr lang="en-US" sz="2000" dirty="0"/>
          </a:p>
          <a:p>
            <a:pPr algn="ctr"/>
            <a:r>
              <a:rPr lang="en-US" sz="2000" dirty="0"/>
              <a:t>Chicago</a:t>
            </a:r>
          </a:p>
          <a:p>
            <a:pPr algn="ctr"/>
            <a:r>
              <a:rPr lang="en-US" sz="2000" dirty="0"/>
              <a:t>$2500 a pint</a:t>
            </a:r>
          </a:p>
          <a:p>
            <a:pPr algn="ctr"/>
            <a:endParaRPr lang="en-US" sz="2000" dirty="0"/>
          </a:p>
          <a:p>
            <a:pPr algn="ctr"/>
            <a:r>
              <a:rPr lang="en-US" sz="2000" dirty="0"/>
              <a:t>Southeast</a:t>
            </a:r>
          </a:p>
          <a:p>
            <a:pPr algn="ctr"/>
            <a:r>
              <a:rPr lang="en-US" sz="2000" dirty="0"/>
              <a:t>$1000-$1500 a pint</a:t>
            </a:r>
          </a:p>
        </p:txBody>
      </p:sp>
      <p:sp>
        <p:nvSpPr>
          <p:cNvPr id="7" name="TextBox 6"/>
          <p:cNvSpPr txBox="1"/>
          <p:nvPr/>
        </p:nvSpPr>
        <p:spPr>
          <a:xfrm>
            <a:off x="567411" y="1782128"/>
            <a:ext cx="1720734" cy="3416320"/>
          </a:xfrm>
          <a:prstGeom prst="rect">
            <a:avLst/>
          </a:prstGeom>
          <a:noFill/>
        </p:spPr>
        <p:txBody>
          <a:bodyPr wrap="square" rtlCol="0">
            <a:spAutoFit/>
          </a:bodyPr>
          <a:lstStyle/>
          <a:p>
            <a:pPr algn="ctr"/>
            <a:r>
              <a:rPr lang="en-US" dirty="0"/>
              <a:t>Pacific Northwest</a:t>
            </a:r>
          </a:p>
          <a:p>
            <a:pPr algn="ctr"/>
            <a:r>
              <a:rPr lang="en-US" dirty="0"/>
              <a:t>$1000 a pint</a:t>
            </a:r>
          </a:p>
          <a:p>
            <a:pPr algn="ctr"/>
            <a:endParaRPr lang="en-US" dirty="0"/>
          </a:p>
          <a:p>
            <a:pPr algn="ctr"/>
            <a:endParaRPr lang="en-US" dirty="0"/>
          </a:p>
          <a:p>
            <a:pPr algn="ctr"/>
            <a:r>
              <a:rPr lang="en-US" dirty="0"/>
              <a:t>California</a:t>
            </a:r>
          </a:p>
          <a:p>
            <a:pPr algn="ctr"/>
            <a:r>
              <a:rPr lang="en-US" dirty="0"/>
              <a:t>$3000 a pint</a:t>
            </a:r>
          </a:p>
          <a:p>
            <a:pPr algn="ctr"/>
            <a:endParaRPr lang="en-US" dirty="0"/>
          </a:p>
          <a:p>
            <a:pPr algn="ctr"/>
            <a:endParaRPr lang="en-US" dirty="0"/>
          </a:p>
          <a:p>
            <a:pPr algn="ctr"/>
            <a:r>
              <a:rPr lang="en-US" dirty="0"/>
              <a:t>Texas</a:t>
            </a:r>
          </a:p>
          <a:p>
            <a:pPr algn="ctr"/>
            <a:r>
              <a:rPr lang="en-US" dirty="0"/>
              <a:t>$2880 a pint</a:t>
            </a:r>
          </a:p>
          <a:p>
            <a:pPr algn="ctr"/>
            <a:r>
              <a:rPr lang="en-US" dirty="0"/>
              <a:t>(high end)</a:t>
            </a:r>
          </a:p>
        </p:txBody>
      </p:sp>
    </p:spTree>
    <p:extLst>
      <p:ext uri="{BB962C8B-B14F-4D97-AF65-F5344CB8AC3E}">
        <p14:creationId xmlns:p14="http://schemas.microsoft.com/office/powerpoint/2010/main" val="36177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8990258" cy="672697"/>
          </a:xfrm>
        </p:spPr>
        <p:txBody>
          <a:bodyPr/>
          <a:lstStyle/>
          <a:p>
            <a:pPr algn="ctr"/>
            <a:r>
              <a:rPr lang="en-US" dirty="0"/>
              <a:t>What Is Drug Diversion?</a:t>
            </a:r>
          </a:p>
        </p:txBody>
      </p:sp>
      <p:sp>
        <p:nvSpPr>
          <p:cNvPr id="3" name="Content Placeholder 2"/>
          <p:cNvSpPr>
            <a:spLocks noGrp="1"/>
          </p:cNvSpPr>
          <p:nvPr>
            <p:ph idx="1"/>
          </p:nvPr>
        </p:nvSpPr>
        <p:spPr>
          <a:xfrm>
            <a:off x="813166" y="1261611"/>
            <a:ext cx="9614511" cy="5033681"/>
          </a:xfrm>
        </p:spPr>
        <p:txBody>
          <a:bodyPr/>
          <a:lstStyle/>
          <a:p>
            <a:r>
              <a:rPr lang="en-US" dirty="0"/>
              <a:t>The diverting of any licit drug from it’s legitimate purpose to an illegitimate purpose.</a:t>
            </a:r>
          </a:p>
          <a:p>
            <a:r>
              <a:rPr lang="en-US" dirty="0"/>
              <a:t>How is it done?</a:t>
            </a:r>
          </a:p>
          <a:p>
            <a:pPr lvl="1"/>
            <a:r>
              <a:rPr lang="en-US" dirty="0"/>
              <a:t>Burglary</a:t>
            </a:r>
          </a:p>
          <a:p>
            <a:pPr lvl="1"/>
            <a:r>
              <a:rPr lang="en-US" dirty="0"/>
              <a:t>Robbery</a:t>
            </a:r>
          </a:p>
          <a:p>
            <a:pPr lvl="1"/>
            <a:r>
              <a:rPr lang="en-US" dirty="0"/>
              <a:t>Other Types of Theft</a:t>
            </a:r>
          </a:p>
          <a:p>
            <a:pPr lvl="2"/>
            <a:r>
              <a:rPr lang="en-US" dirty="0"/>
              <a:t>Internal – Doctor, Nurse, Pharmacist, Staff</a:t>
            </a:r>
          </a:p>
          <a:p>
            <a:pPr lvl="2"/>
            <a:r>
              <a:rPr lang="en-US" dirty="0"/>
              <a:t>External – Delivery Company, Mail delivery</a:t>
            </a:r>
          </a:p>
          <a:p>
            <a:pPr lvl="1"/>
            <a:r>
              <a:rPr lang="en-US" dirty="0"/>
              <a:t>Fraud	</a:t>
            </a:r>
          </a:p>
          <a:p>
            <a:pPr lvl="2"/>
            <a:r>
              <a:rPr lang="en-US" dirty="0"/>
              <a:t>Fraudulent calls / emails / faxes</a:t>
            </a:r>
          </a:p>
          <a:p>
            <a:pPr lvl="2"/>
            <a:r>
              <a:rPr lang="en-US" dirty="0"/>
              <a:t>Phony / stolen script pads</a:t>
            </a:r>
          </a:p>
          <a:p>
            <a:pPr lvl="2"/>
            <a:r>
              <a:rPr lang="en-US" dirty="0"/>
              <a:t>Doctor Shopping</a:t>
            </a:r>
          </a:p>
        </p:txBody>
      </p:sp>
    </p:spTree>
    <p:extLst>
      <p:ext uri="{BB962C8B-B14F-4D97-AF65-F5344CB8AC3E}">
        <p14:creationId xmlns:p14="http://schemas.microsoft.com/office/powerpoint/2010/main" val="367999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8348420" cy="773724"/>
          </a:xfrm>
        </p:spPr>
        <p:txBody>
          <a:bodyPr/>
          <a:lstStyle/>
          <a:p>
            <a:pPr algn="ctr"/>
            <a:r>
              <a:rPr lang="en-US" dirty="0"/>
              <a:t>Continued…</a:t>
            </a:r>
          </a:p>
        </p:txBody>
      </p:sp>
      <p:sp>
        <p:nvSpPr>
          <p:cNvPr id="3" name="Content Placeholder 2"/>
          <p:cNvSpPr>
            <a:spLocks noGrp="1"/>
          </p:cNvSpPr>
          <p:nvPr>
            <p:ph idx="1"/>
          </p:nvPr>
        </p:nvSpPr>
        <p:spPr>
          <a:xfrm>
            <a:off x="334108" y="1090245"/>
            <a:ext cx="11104684" cy="5477609"/>
          </a:xfrm>
        </p:spPr>
        <p:txBody>
          <a:bodyPr>
            <a:normAutofit/>
          </a:bodyPr>
          <a:lstStyle/>
          <a:p>
            <a:r>
              <a:rPr lang="en-US" dirty="0"/>
              <a:t>Forgery</a:t>
            </a:r>
          </a:p>
          <a:p>
            <a:pPr lvl="1"/>
            <a:r>
              <a:rPr lang="en-US" dirty="0"/>
              <a:t>Altered scripts</a:t>
            </a:r>
          </a:p>
          <a:p>
            <a:r>
              <a:rPr lang="en-US" dirty="0"/>
              <a:t>Improper Prescribing Practices</a:t>
            </a:r>
          </a:p>
          <a:p>
            <a:pPr lvl="1"/>
            <a:r>
              <a:rPr lang="en-US" dirty="0"/>
              <a:t>Overly sympathetic to patient’s pain</a:t>
            </a:r>
          </a:p>
          <a:p>
            <a:pPr lvl="1"/>
            <a:r>
              <a:rPr lang="en-US" dirty="0"/>
              <a:t>Attempt to earn illicit gains</a:t>
            </a:r>
          </a:p>
          <a:p>
            <a:pPr lvl="1"/>
            <a:r>
              <a:rPr lang="en-US" dirty="0"/>
              <a:t>Ignorance</a:t>
            </a:r>
          </a:p>
          <a:p>
            <a:r>
              <a:rPr lang="en-US" dirty="0"/>
              <a:t>Identity Theft</a:t>
            </a:r>
          </a:p>
          <a:p>
            <a:pPr lvl="1"/>
            <a:r>
              <a:rPr lang="en-US" dirty="0"/>
              <a:t>Shared/Stolen/Altered/Fraudulent PII</a:t>
            </a:r>
          </a:p>
          <a:p>
            <a:pPr lvl="1"/>
            <a:r>
              <a:rPr lang="en-US" dirty="0"/>
              <a:t>Fraudulent Billing</a:t>
            </a:r>
          </a:p>
          <a:p>
            <a:r>
              <a:rPr lang="en-US" dirty="0"/>
              <a:t>Dark Web</a:t>
            </a:r>
          </a:p>
          <a:p>
            <a:pPr lvl="1"/>
            <a:r>
              <a:rPr lang="en-US" dirty="0"/>
              <a:t>Use of cryptocurrency</a:t>
            </a:r>
          </a:p>
          <a:p>
            <a:pPr lvl="1"/>
            <a:r>
              <a:rPr lang="en-US" dirty="0"/>
              <a:t>Shop from home, delivered to your door</a:t>
            </a:r>
          </a:p>
          <a:p>
            <a:pPr lvl="1"/>
            <a:endParaRPr lang="en-US" dirty="0"/>
          </a:p>
          <a:p>
            <a:pPr marL="0" indent="0">
              <a:buNone/>
            </a:pPr>
            <a:endParaRPr lang="en-US" dirty="0"/>
          </a:p>
        </p:txBody>
      </p:sp>
    </p:spTree>
    <p:extLst>
      <p:ext uri="{BB962C8B-B14F-4D97-AF65-F5344CB8AC3E}">
        <p14:creationId xmlns:p14="http://schemas.microsoft.com/office/powerpoint/2010/main" val="254682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We See on the Street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866" y="2205644"/>
            <a:ext cx="3489268" cy="46523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7" y="1444016"/>
            <a:ext cx="2928850" cy="21966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8456" y="1537698"/>
            <a:ext cx="2803941" cy="2102956"/>
          </a:xfrm>
          <a:prstGeom prst="rect">
            <a:avLst/>
          </a:prstGeom>
        </p:spPr>
      </p:pic>
    </p:spTree>
    <p:extLst>
      <p:ext uri="{BB962C8B-B14F-4D97-AF65-F5344CB8AC3E}">
        <p14:creationId xmlns:p14="http://schemas.microsoft.com/office/powerpoint/2010/main" val="17997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Fentanyl and it’s Analogues</a:t>
            </a:r>
          </a:p>
        </p:txBody>
      </p:sp>
      <p:pic>
        <p:nvPicPr>
          <p:cNvPr id="4" name="Content Placeholder 3"/>
          <p:cNvPicPr>
            <a:picLocks noGrp="1" noChangeAspect="1"/>
          </p:cNvPicPr>
          <p:nvPr>
            <p:ph sz="half" idx="1"/>
          </p:nvPr>
        </p:nvPicPr>
        <p:blipFill>
          <a:blip r:embed="rId2"/>
          <a:stretch>
            <a:fillRect/>
          </a:stretch>
        </p:blipFill>
        <p:spPr>
          <a:xfrm>
            <a:off x="7626411" y="1276595"/>
            <a:ext cx="2797175" cy="4195763"/>
          </a:xfrm>
          <a:prstGeom prst="rect">
            <a:avLst/>
          </a:prstGeom>
        </p:spPr>
      </p:pic>
      <p:sp>
        <p:nvSpPr>
          <p:cNvPr id="3" name="Content Placeholder 2"/>
          <p:cNvSpPr>
            <a:spLocks noGrp="1"/>
          </p:cNvSpPr>
          <p:nvPr>
            <p:ph sz="half" idx="2"/>
          </p:nvPr>
        </p:nvSpPr>
        <p:spPr>
          <a:xfrm>
            <a:off x="646111" y="1484592"/>
            <a:ext cx="4396341" cy="4200245"/>
          </a:xfrm>
        </p:spPr>
        <p:txBody>
          <a:bodyPr/>
          <a:lstStyle/>
          <a:p>
            <a:r>
              <a:rPr lang="en-US" dirty="0"/>
              <a:t>50x – 100x more potent than morphine</a:t>
            </a:r>
          </a:p>
          <a:p>
            <a:r>
              <a:rPr lang="en-US" dirty="0"/>
              <a:t>25x – 50x more potent than heroin</a:t>
            </a:r>
          </a:p>
          <a:p>
            <a:r>
              <a:rPr lang="en-US" dirty="0"/>
              <a:t>Analogues include </a:t>
            </a:r>
            <a:r>
              <a:rPr lang="en-US" dirty="0" err="1"/>
              <a:t>carfentanil</a:t>
            </a:r>
            <a:r>
              <a:rPr lang="en-US" dirty="0"/>
              <a:t>, 3-methylfentanyl</a:t>
            </a:r>
          </a:p>
          <a:p>
            <a:r>
              <a:rPr lang="en-US" dirty="0"/>
              <a:t>Lethal in very small doses</a:t>
            </a:r>
          </a:p>
          <a:p>
            <a:r>
              <a:rPr lang="en-US" dirty="0"/>
              <a:t>Mexico and China are major sources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146" y="4375166"/>
            <a:ext cx="4619756" cy="2194384"/>
          </a:xfrm>
          <a:prstGeom prst="rect">
            <a:avLst/>
          </a:prstGeom>
        </p:spPr>
      </p:pic>
    </p:spTree>
    <p:extLst>
      <p:ext uri="{BB962C8B-B14F-4D97-AF65-F5344CB8AC3E}">
        <p14:creationId xmlns:p14="http://schemas.microsoft.com/office/powerpoint/2010/main" val="17334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042834" cy="821900"/>
          </a:xfrm>
        </p:spPr>
        <p:txBody>
          <a:bodyPr/>
          <a:lstStyle/>
          <a:p>
            <a:pPr algn="ctr"/>
            <a:r>
              <a:rPr lang="en-US" dirty="0"/>
              <a:t>PRESENTER BIO</a:t>
            </a:r>
          </a:p>
        </p:txBody>
      </p:sp>
      <p:sp>
        <p:nvSpPr>
          <p:cNvPr id="3" name="Content Placeholder 2"/>
          <p:cNvSpPr>
            <a:spLocks noGrp="1"/>
          </p:cNvSpPr>
          <p:nvPr>
            <p:ph idx="1"/>
          </p:nvPr>
        </p:nvSpPr>
        <p:spPr>
          <a:xfrm>
            <a:off x="391135" y="1274618"/>
            <a:ext cx="8946541" cy="4195481"/>
          </a:xfrm>
        </p:spPr>
        <p:txBody>
          <a:bodyPr/>
          <a:lstStyle/>
          <a:p>
            <a:r>
              <a:rPr lang="en-US" dirty="0"/>
              <a:t>Lieutenant Eric Kauffman, Nebraska State Patrol</a:t>
            </a:r>
          </a:p>
          <a:p>
            <a:pPr lvl="1"/>
            <a:r>
              <a:rPr lang="en-US" dirty="0"/>
              <a:t>BS Criminal Justice from University of Nebraska</a:t>
            </a:r>
          </a:p>
          <a:p>
            <a:pPr lvl="1"/>
            <a:r>
              <a:rPr lang="en-US" dirty="0"/>
              <a:t>Serving Since 2003</a:t>
            </a:r>
          </a:p>
          <a:p>
            <a:pPr lvl="1"/>
            <a:r>
              <a:rPr lang="en-US" dirty="0"/>
              <a:t>Investigative Services Division</a:t>
            </a:r>
          </a:p>
          <a:p>
            <a:pPr lvl="1"/>
            <a:r>
              <a:rPr lang="en-US" dirty="0"/>
              <a:t>Troop A: Cass, Dodge, Douglas, Sarpy &amp; Washington Counties</a:t>
            </a:r>
          </a:p>
          <a:p>
            <a:pPr lvl="1"/>
            <a:r>
              <a:rPr lang="en-US" dirty="0"/>
              <a:t>Graduate of Northwestern University Police Staff and Command School</a:t>
            </a:r>
          </a:p>
          <a:p>
            <a:pPr lvl="1"/>
            <a:r>
              <a:rPr lang="en-US" dirty="0"/>
              <a:t>No disclosures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2038" y="1160318"/>
            <a:ext cx="2016546" cy="2520682"/>
          </a:xfrm>
          <a:prstGeom prst="rect">
            <a:avLst/>
          </a:prstGeom>
        </p:spPr>
      </p:pic>
    </p:spTree>
    <p:extLst>
      <p:ext uri="{BB962C8B-B14F-4D97-AF65-F5344CB8AC3E}">
        <p14:creationId xmlns:p14="http://schemas.microsoft.com/office/powerpoint/2010/main" val="216199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3477" y="2052638"/>
            <a:ext cx="3146821" cy="4195762"/>
          </a:xfrm>
        </p:spPr>
      </p:pic>
    </p:spTree>
    <p:extLst>
      <p:ext uri="{BB962C8B-B14F-4D97-AF65-F5344CB8AC3E}">
        <p14:creationId xmlns:p14="http://schemas.microsoft.com/office/powerpoint/2010/main" val="200191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In Doubt…</a:t>
            </a:r>
          </a:p>
        </p:txBody>
      </p:sp>
      <p:sp>
        <p:nvSpPr>
          <p:cNvPr id="3" name="Content Placeholder 2"/>
          <p:cNvSpPr>
            <a:spLocks noGrp="1"/>
          </p:cNvSpPr>
          <p:nvPr>
            <p:ph idx="1"/>
          </p:nvPr>
        </p:nvSpPr>
        <p:spPr/>
        <p:txBody>
          <a:bodyPr/>
          <a:lstStyle/>
          <a:p>
            <a:pPr algn="ctr"/>
            <a:r>
              <a:rPr lang="en-US" dirty="0"/>
              <a:t>Use Universal Precautions!!!!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319" y="2657688"/>
            <a:ext cx="6600305" cy="3219453"/>
          </a:xfrm>
          <a:prstGeom prst="rect">
            <a:avLst/>
          </a:prstGeom>
        </p:spPr>
      </p:pic>
    </p:spTree>
    <p:extLst>
      <p:ext uri="{BB962C8B-B14F-4D97-AF65-F5344CB8AC3E}">
        <p14:creationId xmlns:p14="http://schemas.microsoft.com/office/powerpoint/2010/main" val="22796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Samaritan Laws</a:t>
            </a:r>
          </a:p>
        </p:txBody>
      </p:sp>
      <p:sp>
        <p:nvSpPr>
          <p:cNvPr id="3" name="Content Placeholder 2"/>
          <p:cNvSpPr>
            <a:spLocks noGrp="1"/>
          </p:cNvSpPr>
          <p:nvPr>
            <p:ph idx="1"/>
          </p:nvPr>
        </p:nvSpPr>
        <p:spPr/>
        <p:txBody>
          <a:bodyPr/>
          <a:lstStyle/>
          <a:p>
            <a:r>
              <a:rPr lang="en-US" dirty="0"/>
              <a:t>Provides immunity for low-level drug and alcohol crimes to persons having an overdose as well as bystanders who call 911</a:t>
            </a:r>
          </a:p>
          <a:p>
            <a:pPr lvl="1"/>
            <a:r>
              <a:rPr lang="en-US" dirty="0"/>
              <a:t>LB439 passed in 2015. State Statute 53-180.05</a:t>
            </a:r>
          </a:p>
          <a:p>
            <a:pPr lvl="1"/>
            <a:r>
              <a:rPr lang="en-US" dirty="0"/>
              <a:t>LB487 passed in 2017. State Statute 28-472</a:t>
            </a:r>
          </a:p>
          <a:p>
            <a:r>
              <a:rPr lang="en-US" dirty="0"/>
              <a:t>State Statute 28-470 provides immunity to pharmacists who administer  naloxone in good faith during a suspected overdose.</a:t>
            </a:r>
          </a:p>
        </p:txBody>
      </p:sp>
    </p:spTree>
    <p:extLst>
      <p:ext uri="{BB962C8B-B14F-4D97-AF65-F5344CB8AC3E}">
        <p14:creationId xmlns:p14="http://schemas.microsoft.com/office/powerpoint/2010/main" val="253039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idx="1"/>
          </p:nvPr>
        </p:nvSpPr>
        <p:spPr>
          <a:xfrm>
            <a:off x="1103312" y="2052918"/>
            <a:ext cx="9555452" cy="4320173"/>
          </a:xfrm>
        </p:spPr>
        <p:txBody>
          <a:bodyPr/>
          <a:lstStyle/>
          <a:p>
            <a:r>
              <a:rPr lang="en-US" dirty="0"/>
              <a:t>Prescription Drug Monitoring Program (PDMP)</a:t>
            </a:r>
          </a:p>
          <a:p>
            <a:r>
              <a:rPr lang="en-US" dirty="0"/>
              <a:t>Nebraska MEDS Coalition</a:t>
            </a:r>
          </a:p>
          <a:p>
            <a:r>
              <a:rPr lang="en-US" dirty="0"/>
              <a:t>Leftovermeds.com</a:t>
            </a:r>
          </a:p>
          <a:p>
            <a:r>
              <a:rPr lang="en-US" dirty="0"/>
              <a:t>Nebraska DHHS</a:t>
            </a:r>
          </a:p>
          <a:p>
            <a:r>
              <a:rPr lang="en-US" dirty="0"/>
              <a:t>Nebraska Pharmacist’s Association</a:t>
            </a:r>
          </a:p>
          <a:p>
            <a:r>
              <a:rPr lang="en-US" dirty="0"/>
              <a:t>Coalition Rx</a:t>
            </a:r>
          </a:p>
          <a:p>
            <a:r>
              <a:rPr lang="en-US" dirty="0"/>
              <a:t>Substance Abuse Addiction Services</a:t>
            </a:r>
          </a:p>
          <a:p>
            <a:pPr lvl="1"/>
            <a:r>
              <a:rPr lang="en-US" dirty="0"/>
              <a:t>Heartland Family Services</a:t>
            </a:r>
          </a:p>
          <a:p>
            <a:pPr lvl="1"/>
            <a:r>
              <a:rPr lang="en-US" dirty="0"/>
              <a:t>Lutheran Family Services</a:t>
            </a:r>
          </a:p>
          <a:p>
            <a:pPr lvl="1"/>
            <a:r>
              <a:rPr lang="en-US" dirty="0"/>
              <a:t>Many others</a:t>
            </a:r>
          </a:p>
        </p:txBody>
      </p:sp>
    </p:spTree>
    <p:extLst>
      <p:ext uri="{BB962C8B-B14F-4D97-AF65-F5344CB8AC3E}">
        <p14:creationId xmlns:p14="http://schemas.microsoft.com/office/powerpoint/2010/main" val="234372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Resources</a:t>
            </a:r>
          </a:p>
        </p:txBody>
      </p:sp>
      <p:sp>
        <p:nvSpPr>
          <p:cNvPr id="3" name="Content Placeholder 2"/>
          <p:cNvSpPr>
            <a:spLocks noGrp="1"/>
          </p:cNvSpPr>
          <p:nvPr>
            <p:ph idx="1"/>
          </p:nvPr>
        </p:nvSpPr>
        <p:spPr/>
        <p:txBody>
          <a:bodyPr/>
          <a:lstStyle/>
          <a:p>
            <a:r>
              <a:rPr lang="en-US" dirty="0"/>
              <a:t>State Patrol Diversion / Script Fraud Reporting</a:t>
            </a:r>
          </a:p>
          <a:p>
            <a:pPr lvl="1"/>
            <a:r>
              <a:rPr lang="en-US" dirty="0"/>
              <a:t>402-331-3335</a:t>
            </a:r>
          </a:p>
          <a:p>
            <a:pPr lvl="1"/>
            <a:r>
              <a:rPr lang="en-US" dirty="0"/>
              <a:t>Online Reporting</a:t>
            </a:r>
          </a:p>
          <a:p>
            <a:pPr lvl="1"/>
            <a:r>
              <a:rPr lang="en-US" dirty="0"/>
              <a:t>NSPTROOPAISO@NEBRASKA.GOV</a:t>
            </a:r>
          </a:p>
          <a:p>
            <a:r>
              <a:rPr lang="en-US" dirty="0"/>
              <a:t>DEA Drug Take Back Efforts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028" y="1448146"/>
            <a:ext cx="4015740" cy="49758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53" y="4441375"/>
            <a:ext cx="4931179" cy="2006694"/>
          </a:xfrm>
          <a:prstGeom prst="rect">
            <a:avLst/>
          </a:prstGeom>
        </p:spPr>
      </p:pic>
    </p:spTree>
    <p:extLst>
      <p:ext uri="{BB962C8B-B14F-4D97-AF65-F5344CB8AC3E}">
        <p14:creationId xmlns:p14="http://schemas.microsoft.com/office/powerpoint/2010/main" val="135605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0779" y="282633"/>
            <a:ext cx="7423266" cy="723207"/>
          </a:xfrm>
        </p:spPr>
        <p:txBody>
          <a:bodyPr/>
          <a:lstStyle/>
          <a:p>
            <a:r>
              <a:rPr lang="en-US" sz="4400" dirty="0"/>
              <a:t>Closing / Questions </a:t>
            </a:r>
            <a:r>
              <a:rPr lang="en-US" sz="4400" dirty="0">
                <a:latin typeface="Arial" panose="020B0604020202020204" pitchFamily="34" charset="0"/>
                <a:cs typeface="Arial" panose="020B0604020202020204" pitchFamily="34" charset="0"/>
              </a:rPr>
              <a:t>???</a:t>
            </a:r>
            <a:endParaRPr lang="en-US" dirty="0"/>
          </a:p>
        </p:txBody>
      </p:sp>
      <p:sp>
        <p:nvSpPr>
          <p:cNvPr id="5" name="Text Placeholder 4"/>
          <p:cNvSpPr>
            <a:spLocks noGrp="1"/>
          </p:cNvSpPr>
          <p:nvPr>
            <p:ph type="body" idx="1"/>
          </p:nvPr>
        </p:nvSpPr>
        <p:spPr/>
        <p:txBody>
          <a:bodyPr/>
          <a:lstStyle/>
          <a:p>
            <a:r>
              <a:rPr lang="en-US" dirty="0"/>
              <a:t>Lieutenant Eric Kauffman</a:t>
            </a:r>
          </a:p>
          <a:p>
            <a:r>
              <a:rPr lang="en-US" dirty="0"/>
              <a:t>402-595-2097</a:t>
            </a:r>
          </a:p>
          <a:p>
            <a:endParaRPr lang="en-US" dirty="0"/>
          </a:p>
        </p:txBody>
      </p:sp>
    </p:spTree>
    <p:extLst>
      <p:ext uri="{BB962C8B-B14F-4D97-AF65-F5344CB8AC3E}">
        <p14:creationId xmlns:p14="http://schemas.microsoft.com/office/powerpoint/2010/main" val="207142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&amp; OBJECTIVES</a:t>
            </a:r>
          </a:p>
        </p:txBody>
      </p:sp>
      <p:sp>
        <p:nvSpPr>
          <p:cNvPr id="3" name="Content Placeholder 2"/>
          <p:cNvSpPr>
            <a:spLocks noGrp="1"/>
          </p:cNvSpPr>
          <p:nvPr>
            <p:ph idx="1"/>
          </p:nvPr>
        </p:nvSpPr>
        <p:spPr/>
        <p:txBody>
          <a:bodyPr/>
          <a:lstStyle/>
          <a:p>
            <a:r>
              <a:rPr lang="en-US" dirty="0"/>
              <a:t>At the conclusion of this presentation the students will:</a:t>
            </a:r>
          </a:p>
          <a:p>
            <a:pPr lvl="1"/>
            <a:r>
              <a:rPr lang="en-US" dirty="0"/>
              <a:t>Be able to identify the most commonly abused illicit drugs in the community</a:t>
            </a:r>
          </a:p>
          <a:p>
            <a:pPr lvl="1"/>
            <a:r>
              <a:rPr lang="en-US" dirty="0"/>
              <a:t>Increased awareness of suspicious activity</a:t>
            </a:r>
          </a:p>
          <a:p>
            <a:pPr lvl="1"/>
            <a:r>
              <a:rPr lang="en-US" dirty="0"/>
              <a:t>Identify community resources and ways to partner with area law enforcement</a:t>
            </a:r>
          </a:p>
        </p:txBody>
      </p:sp>
    </p:spTree>
    <p:extLst>
      <p:ext uri="{BB962C8B-B14F-4D97-AF65-F5344CB8AC3E}">
        <p14:creationId xmlns:p14="http://schemas.microsoft.com/office/powerpoint/2010/main" val="409044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674" y="253212"/>
            <a:ext cx="4632471" cy="869006"/>
          </a:xfrm>
        </p:spPr>
        <p:txBody>
          <a:bodyPr/>
          <a:lstStyle/>
          <a:p>
            <a:r>
              <a:rPr lang="en-US" dirty="0"/>
              <a:t>Legal Disclaimer</a:t>
            </a:r>
          </a:p>
        </p:txBody>
      </p:sp>
      <p:sp>
        <p:nvSpPr>
          <p:cNvPr id="3" name="Content Placeholder 2"/>
          <p:cNvSpPr>
            <a:spLocks noGrp="1"/>
          </p:cNvSpPr>
          <p:nvPr>
            <p:ph idx="1"/>
          </p:nvPr>
        </p:nvSpPr>
        <p:spPr/>
        <p:txBody>
          <a:bodyPr/>
          <a:lstStyle/>
          <a:p>
            <a:r>
              <a:rPr lang="en-US" dirty="0"/>
              <a:t>The following information is being provided for educational purposes, and is not intended to be legal advice and should not be construed as such. Due to the abbreviated nature of this presentation, we cannot cover every factor relating to these cases, and this is intended to be a general overview and introduction to the topic.  Please contact your agency/company attorney, private counsel, or local County Attorney for legal advice. </a:t>
            </a:r>
          </a:p>
          <a:p>
            <a:endParaRPr lang="en-US" dirty="0"/>
          </a:p>
        </p:txBody>
      </p:sp>
    </p:spTree>
    <p:extLst>
      <p:ext uri="{BB962C8B-B14F-4D97-AF65-F5344CB8AC3E}">
        <p14:creationId xmlns:p14="http://schemas.microsoft.com/office/powerpoint/2010/main" val="221636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770" y="918129"/>
            <a:ext cx="3560518" cy="4729098"/>
          </a:xfrm>
          <a:prstGeom prst="rect">
            <a:avLst/>
          </a:prstGeom>
        </p:spPr>
      </p:pic>
      <p:sp>
        <p:nvSpPr>
          <p:cNvPr id="3" name="Title 2"/>
          <p:cNvSpPr>
            <a:spLocks noGrp="1"/>
          </p:cNvSpPr>
          <p:nvPr>
            <p:ph type="title"/>
          </p:nvPr>
        </p:nvSpPr>
        <p:spPr>
          <a:xfrm>
            <a:off x="426304" y="5895157"/>
            <a:ext cx="7565904" cy="356174"/>
          </a:xfrm>
        </p:spPr>
        <p:txBody>
          <a:bodyPr/>
          <a:lstStyle/>
          <a:p>
            <a:r>
              <a:rPr lang="en-US" sz="1000" dirty="0"/>
              <a:t>Source: askideas.com</a:t>
            </a:r>
          </a:p>
        </p:txBody>
      </p:sp>
    </p:spTree>
    <p:extLst>
      <p:ext uri="{BB962C8B-B14F-4D97-AF65-F5344CB8AC3E}">
        <p14:creationId xmlns:p14="http://schemas.microsoft.com/office/powerpoint/2010/main" val="59835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107489" cy="886555"/>
          </a:xfrm>
        </p:spPr>
        <p:txBody>
          <a:bodyPr/>
          <a:lstStyle/>
          <a:p>
            <a:pPr algn="ctr"/>
            <a:r>
              <a:rPr lang="en-US" dirty="0"/>
              <a:t>MARIJUANA</a:t>
            </a:r>
          </a:p>
        </p:txBody>
      </p:sp>
      <p:sp>
        <p:nvSpPr>
          <p:cNvPr id="3" name="Content Placeholder 2"/>
          <p:cNvSpPr>
            <a:spLocks noGrp="1"/>
          </p:cNvSpPr>
          <p:nvPr>
            <p:ph idx="1"/>
          </p:nvPr>
        </p:nvSpPr>
        <p:spPr>
          <a:xfrm>
            <a:off x="646111" y="1577905"/>
            <a:ext cx="8946541" cy="4195481"/>
          </a:xfrm>
        </p:spPr>
        <p:txBody>
          <a:bodyPr/>
          <a:lstStyle/>
          <a:p>
            <a:r>
              <a:rPr lang="en-US" dirty="0"/>
              <a:t>What’s new in the world of cannabis?</a:t>
            </a:r>
          </a:p>
          <a:p>
            <a:pPr lvl="1"/>
            <a:r>
              <a:rPr lang="en-US" dirty="0"/>
              <a:t>This is NOT the marijuana of the 1960’s</a:t>
            </a:r>
          </a:p>
          <a:p>
            <a:pPr lvl="1"/>
            <a:r>
              <a:rPr lang="en-US" dirty="0"/>
              <a:t>Higher Potency – Concentrates &amp; Synthetics</a:t>
            </a:r>
          </a:p>
          <a:p>
            <a:pPr lvl="1"/>
            <a:r>
              <a:rPr lang="en-US" dirty="0"/>
              <a:t>Hemp &amp; Delta-8</a:t>
            </a:r>
          </a:p>
          <a:p>
            <a:pPr marL="914400" lvl="2"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170" y="1459524"/>
            <a:ext cx="5273779" cy="3955334"/>
          </a:xfrm>
          <a:prstGeom prst="rect">
            <a:avLst/>
          </a:prstGeom>
        </p:spPr>
      </p:pic>
    </p:spTree>
    <p:extLst>
      <p:ext uri="{BB962C8B-B14F-4D97-AF65-F5344CB8AC3E}">
        <p14:creationId xmlns:p14="http://schemas.microsoft.com/office/powerpoint/2010/main" val="37089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Methamphetamine</a:t>
            </a:r>
          </a:p>
        </p:txBody>
      </p:sp>
      <p:sp>
        <p:nvSpPr>
          <p:cNvPr id="3" name="Content Placeholder 2"/>
          <p:cNvSpPr>
            <a:spLocks noGrp="1"/>
          </p:cNvSpPr>
          <p:nvPr>
            <p:ph idx="1"/>
          </p:nvPr>
        </p:nvSpPr>
        <p:spPr>
          <a:xfrm>
            <a:off x="623510" y="1545842"/>
            <a:ext cx="8946541" cy="4195481"/>
          </a:xfrm>
        </p:spPr>
        <p:txBody>
          <a:bodyPr/>
          <a:lstStyle/>
          <a:p>
            <a:r>
              <a:rPr lang="en-US" dirty="0"/>
              <a:t>Pandemic caused short-term supply shortage</a:t>
            </a:r>
          </a:p>
          <a:p>
            <a:r>
              <a:rPr lang="en-US" dirty="0"/>
              <a:t>Purity levels continue to rise</a:t>
            </a:r>
          </a:p>
          <a:p>
            <a:r>
              <a:rPr lang="en-US" dirty="0"/>
              <a:t>Can be infused as a liquid </a:t>
            </a:r>
          </a:p>
          <a:p>
            <a:r>
              <a:rPr lang="en-US" dirty="0"/>
              <a:t>Pressed into pills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91495" y="3389605"/>
            <a:ext cx="3545858" cy="26593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75397" y="3445252"/>
            <a:ext cx="2711316" cy="36150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2465" y="1238651"/>
            <a:ext cx="2905626" cy="3874168"/>
          </a:xfrm>
          <a:prstGeom prst="rect">
            <a:avLst/>
          </a:prstGeom>
        </p:spPr>
      </p:pic>
    </p:spTree>
    <p:extLst>
      <p:ext uri="{BB962C8B-B14F-4D97-AF65-F5344CB8AC3E}">
        <p14:creationId xmlns:p14="http://schemas.microsoft.com/office/powerpoint/2010/main" val="31512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23071" y="269631"/>
            <a:ext cx="8825658" cy="3329581"/>
          </a:xfrm>
        </p:spPr>
        <p:txBody>
          <a:bodyPr/>
          <a:lstStyle/>
          <a:p>
            <a:r>
              <a:rPr lang="en-US" dirty="0"/>
              <a:t>But the fastest growing trend continues to be…</a:t>
            </a:r>
          </a:p>
        </p:txBody>
      </p:sp>
      <p:sp>
        <p:nvSpPr>
          <p:cNvPr id="2" name="Subtitle 1"/>
          <p:cNvSpPr>
            <a:spLocks noGrp="1"/>
          </p:cNvSpPr>
          <p:nvPr>
            <p:ph type="subTitle" idx="1"/>
          </p:nvPr>
        </p:nvSpPr>
        <p:spPr/>
        <p:txBody>
          <a:bodyPr>
            <a:normAutofit/>
          </a:bodyPr>
          <a:lstStyle/>
          <a:p>
            <a:r>
              <a:rPr lang="en-US" sz="4800" dirty="0"/>
              <a:t>Prescription drug abuse</a:t>
            </a:r>
          </a:p>
        </p:txBody>
      </p:sp>
    </p:spTree>
    <p:extLst>
      <p:ext uri="{BB962C8B-B14F-4D97-AF65-F5344CB8AC3E}">
        <p14:creationId xmlns:p14="http://schemas.microsoft.com/office/powerpoint/2010/main" val="27357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Epidemic Continues…</a:t>
            </a:r>
          </a:p>
        </p:txBody>
      </p:sp>
      <p:sp>
        <p:nvSpPr>
          <p:cNvPr id="4" name="Content Placeholder 3"/>
          <p:cNvSpPr>
            <a:spLocks noGrp="1"/>
          </p:cNvSpPr>
          <p:nvPr>
            <p:ph idx="1"/>
          </p:nvPr>
        </p:nvSpPr>
        <p:spPr/>
        <p:txBody>
          <a:bodyPr>
            <a:normAutofit fontScale="92500" lnSpcReduction="20000"/>
          </a:bodyPr>
          <a:lstStyle/>
          <a:p>
            <a:r>
              <a:rPr lang="en-US" dirty="0"/>
              <a:t>From 1999 – 2020 nearly 900,000 people died of a drug overdose</a:t>
            </a:r>
          </a:p>
          <a:p>
            <a:r>
              <a:rPr lang="en-US" dirty="0"/>
              <a:t>In 2020 alone, 91,799 died of a drug overdose</a:t>
            </a:r>
          </a:p>
          <a:p>
            <a:r>
              <a:rPr lang="en-US" dirty="0"/>
              <a:t>Nearly 75% of those involved opioids</a:t>
            </a:r>
          </a:p>
          <a:p>
            <a:r>
              <a:rPr lang="en-US" dirty="0"/>
              <a:t>On average 251 people die of drug overdoses everyday</a:t>
            </a:r>
          </a:p>
          <a:p>
            <a:r>
              <a:rPr lang="en-US" dirty="0"/>
              <a:t>Nearly 36 people a day die just from heroin</a:t>
            </a:r>
          </a:p>
          <a:p>
            <a:r>
              <a:rPr lang="en-US" dirty="0"/>
              <a:t>Early 2021 estimates show the numbers may be even HIGHER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SOURCE: Centers for Disease Control &amp; Prevention, National Center for Injury Prevention and Control</a:t>
            </a:r>
          </a:p>
        </p:txBody>
      </p:sp>
    </p:spTree>
    <p:extLst>
      <p:ext uri="{BB962C8B-B14F-4D97-AF65-F5344CB8AC3E}">
        <p14:creationId xmlns:p14="http://schemas.microsoft.com/office/powerpoint/2010/main" val="32388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121</TotalTime>
  <Words>926</Words>
  <Application>Microsoft Office PowerPoint</Application>
  <PresentationFormat>Widescreen</PresentationFormat>
  <Paragraphs>186</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WHAT’S ON OUR STREETS ?</vt:lpstr>
      <vt:lpstr>PRESENTER BIO</vt:lpstr>
      <vt:lpstr>GOALS &amp; OBJECTIVES</vt:lpstr>
      <vt:lpstr>Legal Disclaimer</vt:lpstr>
      <vt:lpstr>Source: askideas.com</vt:lpstr>
      <vt:lpstr>MARIJUANA</vt:lpstr>
      <vt:lpstr>Methamphetamine</vt:lpstr>
      <vt:lpstr>But the fastest growing trend continues to be…</vt:lpstr>
      <vt:lpstr>The Epidemic Continues…</vt:lpstr>
      <vt:lpstr>What Does It Mean Locally?</vt:lpstr>
      <vt:lpstr>Effects of the Pandemic</vt:lpstr>
      <vt:lpstr>Commonly Abused Prescription Drugs </vt:lpstr>
      <vt:lpstr>Commonly Abused Combinations</vt:lpstr>
      <vt:lpstr>Why Is There A Problem?</vt:lpstr>
      <vt:lpstr>PROMETHAZINE W/ CODEINE</vt:lpstr>
      <vt:lpstr>What Is Drug Diversion?</vt:lpstr>
      <vt:lpstr>Continued…</vt:lpstr>
      <vt:lpstr>What We See on the Street</vt:lpstr>
      <vt:lpstr>Fentanyl and it’s Analogues</vt:lpstr>
      <vt:lpstr>Detection?</vt:lpstr>
      <vt:lpstr>When In Doubt…</vt:lpstr>
      <vt:lpstr>Good Samaritan Laws</vt:lpstr>
      <vt:lpstr>Community Resources</vt:lpstr>
      <vt:lpstr>Law Enforcement Resources</vt:lpstr>
      <vt:lpstr>Closing / Questions ???</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ON OUR STREETS ?</dc:title>
  <dc:creator>Eric Kauffman</dc:creator>
  <cp:lastModifiedBy>McClintick, Kimberly</cp:lastModifiedBy>
  <cp:revision>9</cp:revision>
  <dcterms:created xsi:type="dcterms:W3CDTF">2022-02-02T18:36:14Z</dcterms:created>
  <dcterms:modified xsi:type="dcterms:W3CDTF">2022-02-09T15:57:36Z</dcterms:modified>
</cp:coreProperties>
</file>