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6" r:id="rId1"/>
  </p:sldMasterIdLst>
  <p:notesMasterIdLst>
    <p:notesMasterId r:id="rId74"/>
  </p:notesMasterIdLst>
  <p:sldIdLst>
    <p:sldId id="256" r:id="rId2"/>
    <p:sldId id="288" r:id="rId3"/>
    <p:sldId id="298" r:id="rId4"/>
    <p:sldId id="257" r:id="rId5"/>
    <p:sldId id="310" r:id="rId6"/>
    <p:sldId id="259" r:id="rId7"/>
    <p:sldId id="258" r:id="rId8"/>
    <p:sldId id="311" r:id="rId9"/>
    <p:sldId id="260" r:id="rId10"/>
    <p:sldId id="265" r:id="rId11"/>
    <p:sldId id="266" r:id="rId12"/>
    <p:sldId id="283" r:id="rId13"/>
    <p:sldId id="261" r:id="rId14"/>
    <p:sldId id="316" r:id="rId15"/>
    <p:sldId id="267" r:id="rId16"/>
    <p:sldId id="317" r:id="rId17"/>
    <p:sldId id="263" r:id="rId18"/>
    <p:sldId id="312" r:id="rId19"/>
    <p:sldId id="282" r:id="rId20"/>
    <p:sldId id="284" r:id="rId21"/>
    <p:sldId id="305" r:id="rId22"/>
    <p:sldId id="313" r:id="rId23"/>
    <p:sldId id="291" r:id="rId24"/>
    <p:sldId id="285" r:id="rId25"/>
    <p:sldId id="286" r:id="rId26"/>
    <p:sldId id="287" r:id="rId27"/>
    <p:sldId id="314" r:id="rId28"/>
    <p:sldId id="272" r:id="rId29"/>
    <p:sldId id="276" r:id="rId30"/>
    <p:sldId id="329" r:id="rId31"/>
    <p:sldId id="331" r:id="rId32"/>
    <p:sldId id="332" r:id="rId33"/>
    <p:sldId id="333" r:id="rId34"/>
    <p:sldId id="277" r:id="rId35"/>
    <p:sldId id="315" r:id="rId36"/>
    <p:sldId id="278" r:id="rId37"/>
    <p:sldId id="289" r:id="rId38"/>
    <p:sldId id="290" r:id="rId39"/>
    <p:sldId id="300" r:id="rId40"/>
    <p:sldId id="301" r:id="rId41"/>
    <p:sldId id="280" r:id="rId42"/>
    <p:sldId id="307" r:id="rId43"/>
    <p:sldId id="281" r:id="rId44"/>
    <p:sldId id="334" r:id="rId45"/>
    <p:sldId id="336" r:id="rId46"/>
    <p:sldId id="335" r:id="rId47"/>
    <p:sldId id="337" r:id="rId48"/>
    <p:sldId id="338" r:id="rId49"/>
    <p:sldId id="268" r:id="rId50"/>
    <p:sldId id="308" r:id="rId51"/>
    <p:sldId id="270" r:id="rId52"/>
    <p:sldId id="269" r:id="rId53"/>
    <p:sldId id="309" r:id="rId54"/>
    <p:sldId id="271" r:id="rId55"/>
    <p:sldId id="292" r:id="rId56"/>
    <p:sldId id="293" r:id="rId57"/>
    <p:sldId id="318" r:id="rId58"/>
    <p:sldId id="294" r:id="rId59"/>
    <p:sldId id="295" r:id="rId60"/>
    <p:sldId id="296" r:id="rId61"/>
    <p:sldId id="297" r:id="rId62"/>
    <p:sldId id="319" r:id="rId63"/>
    <p:sldId id="320" r:id="rId64"/>
    <p:sldId id="321" r:id="rId65"/>
    <p:sldId id="322" r:id="rId66"/>
    <p:sldId id="323" r:id="rId67"/>
    <p:sldId id="324" r:id="rId68"/>
    <p:sldId id="325" r:id="rId69"/>
    <p:sldId id="326" r:id="rId70"/>
    <p:sldId id="327" r:id="rId71"/>
    <p:sldId id="328" r:id="rId72"/>
    <p:sldId id="299" r:id="rId73"/>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2C94"/>
    <a:srgbClr val="FC6102"/>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86"/>
    <p:restoredTop sz="94690"/>
  </p:normalViewPr>
  <p:slideViewPr>
    <p:cSldViewPr snapToGrid="0" snapToObjects="1">
      <p:cViewPr varScale="1">
        <p:scale>
          <a:sx n="112" d="100"/>
          <a:sy n="112" d="100"/>
        </p:scale>
        <p:origin x="540"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1180E-C8AA-4982-A7E1-3995D73C1ABF}" type="datetimeFigureOut">
              <a:rPr lang="en-US" smtClean="0"/>
              <a:t>4/12/2022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7C50E-7AC4-4B3A-963C-1719E45F91D6}" type="slidenum">
              <a:rPr lang="en-US" smtClean="0"/>
              <a:t>‹#›</a:t>
            </a:fld>
            <a:endParaRPr lang="en-US" dirty="0"/>
          </a:p>
        </p:txBody>
      </p:sp>
    </p:spTree>
    <p:extLst>
      <p:ext uri="{BB962C8B-B14F-4D97-AF65-F5344CB8AC3E}">
        <p14:creationId xmlns:p14="http://schemas.microsoft.com/office/powerpoint/2010/main" val="403876048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contents/varicella-zoster-infection-in-the-newborn?search=chicken+pox+treatment&amp;topicRef=8336&amp;source=see_link" TargetMode="External"/><Relationship Id="rId7" Type="http://schemas.openxmlformats.org/officeDocument/2006/relationships/hyperlink" Target="/contents/acute-toxic-metabolic-encephalopathy-in-children?sectionName=Reye+syndrome&amp;search=chicken+pox+treatment&amp;topicRef=8336&amp;anchor=H3222085568&amp;source=see_link"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contents/treatment-of-varicella-chickenpox-infection/abstract/18" TargetMode="External"/><Relationship Id="rId5" Type="http://schemas.openxmlformats.org/officeDocument/2006/relationships/hyperlink" Target="/contents/treatment-of-varicella-chickenpox-infection/abstract/17" TargetMode="External"/><Relationship Id="rId4" Type="http://schemas.openxmlformats.org/officeDocument/2006/relationships/hyperlink" Target="/contents/treatment-of-varicella-chickenpox-infection/abstract/14-16"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file:///\\chs\contents\lyme-disease-clinical-manifestations-in-children\abstract\6"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file:///\\chs\contents\image%3fimageKey=ID\69071&amp;topicKey=ID\7916&amp;search=prevention+of+lyme+disease&amp;source=see_link" TargetMode="External"/><Relationship Id="rId7" Type="http://schemas.openxmlformats.org/officeDocument/2006/relationships/hyperlink" Target="file:///\\chs\contents\tetracyclines%3fsectionName=Adverse+reactions&amp;search=prevention+of+lyme+disease&amp;topicRef=7916&amp;anchor=H14&amp;source=see_link"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file:///\\chs\contents\tetracyclines%3fsectionName=Special+populations&amp;search=prevention+of+lyme+disease&amp;topicRef=7916&amp;anchor=H11&amp;source=see_link" TargetMode="External"/><Relationship Id="rId5" Type="http://schemas.openxmlformats.org/officeDocument/2006/relationships/hyperlink" Target="file:///\\chs\contents\doxycycline-drug-information%3fsearch=prevention+of+lyme+disease&amp;topicRef=7916&amp;source=see_link" TargetMode="External"/><Relationship Id="rId4" Type="http://schemas.openxmlformats.org/officeDocument/2006/relationships/hyperlink" Target="file:///\\chs\contents\evaluation-of-a-tick-bite-for-possible-lyme-disease\abstract\1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order to make an accurate diagnosis and plan of care, several factors  must be taken into consideration</a:t>
            </a:r>
          </a:p>
          <a:p>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3</a:t>
            </a:fld>
            <a:endParaRPr lang="en-US" dirty="0"/>
          </a:p>
        </p:txBody>
      </p:sp>
    </p:spTree>
    <p:extLst>
      <p:ext uri="{BB962C8B-B14F-4D97-AF65-F5344CB8AC3E}">
        <p14:creationId xmlns:p14="http://schemas.microsoft.com/office/powerpoint/2010/main" val="2908567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Caused by enteroviral or coxsackie viruses</a:t>
            </a:r>
          </a:p>
          <a:p>
            <a:r>
              <a:rPr lang="en-US" baseline="0" dirty="0"/>
              <a:t>Occurs most often in late summer or early fall</a:t>
            </a:r>
          </a:p>
          <a:p>
            <a:r>
              <a:rPr lang="en-US" baseline="0" dirty="0"/>
              <a:t>Incubation period is 4 to 6 days</a:t>
            </a:r>
          </a:p>
          <a:p>
            <a:r>
              <a:rPr lang="en-US" baseline="0" dirty="0"/>
              <a:t>Signs and symptoms: fevers, vesicular eruptions in the oropharynx; ulcerations most commonly found on buccal mucosa, tongue, soft palate, uvula, and tonsillar pillars, painful vesicular lesions on hands, feet, buttocks, elbows, knees, and perineum</a:t>
            </a:r>
          </a:p>
          <a:p>
            <a:pPr marL="347472" indent="-347472">
              <a:buFont typeface="Arial"/>
              <a:buChar char="•"/>
            </a:pPr>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23</a:t>
            </a:fld>
            <a:endParaRPr lang="en-US" dirty="0"/>
          </a:p>
        </p:txBody>
      </p:sp>
    </p:spTree>
    <p:extLst>
      <p:ext uri="{BB962C8B-B14F-4D97-AF65-F5344CB8AC3E}">
        <p14:creationId xmlns:p14="http://schemas.microsoft.com/office/powerpoint/2010/main" val="884232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24</a:t>
            </a:fld>
            <a:endParaRPr lang="en-US" dirty="0"/>
          </a:p>
        </p:txBody>
      </p:sp>
    </p:spTree>
    <p:extLst>
      <p:ext uri="{BB962C8B-B14F-4D97-AF65-F5344CB8AC3E}">
        <p14:creationId xmlns:p14="http://schemas.microsoft.com/office/powerpoint/2010/main" val="325984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children and adults</a:t>
            </a:r>
            <a:r>
              <a:rPr lang="en-US" baseline="0" dirty="0"/>
              <a:t> can also get HFMD.  It is most common in infant and children younger than 5 years of age</a:t>
            </a:r>
          </a:p>
          <a:p>
            <a:endParaRPr lang="en-US" baseline="0" dirty="0"/>
          </a:p>
          <a:p>
            <a:r>
              <a:rPr lang="en-US" baseline="0" dirty="0"/>
              <a:t>Not serious and nearly all people recover in 7-10 days without medical treatment.</a:t>
            </a:r>
          </a:p>
          <a:p>
            <a:endParaRPr lang="en-US" baseline="0" dirty="0"/>
          </a:p>
          <a:p>
            <a:r>
              <a:rPr lang="en-US" baseline="0" dirty="0"/>
              <a:t>Rarely an infected person can develop viral meningitis and may need to be hospitalized for a few days. Other even more rare complications can include polio-like paralysis, or encephalitis</a:t>
            </a:r>
          </a:p>
          <a:p>
            <a:endParaRPr lang="en-US" baseline="0" dirty="0"/>
          </a:p>
          <a:p>
            <a:r>
              <a:rPr lang="en-US" baseline="0" dirty="0"/>
              <a:t>People can get it again because HFMD is caused by several different viruses</a:t>
            </a:r>
          </a:p>
          <a:p>
            <a:endParaRPr lang="en-US" baseline="0" dirty="0"/>
          </a:p>
          <a:p>
            <a:r>
              <a:rPr lang="en-US" baseline="0" dirty="0"/>
              <a:t>HFMD is spread from an infected person to others from:</a:t>
            </a:r>
          </a:p>
          <a:p>
            <a:r>
              <a:rPr lang="en-US" baseline="0" dirty="0"/>
              <a:t>    Close contact (kissing, hugging, sharing cups or utensils)</a:t>
            </a:r>
          </a:p>
          <a:p>
            <a:r>
              <a:rPr lang="en-US" baseline="0" dirty="0"/>
              <a:t>    Coughing and sneezing</a:t>
            </a:r>
          </a:p>
          <a:p>
            <a:r>
              <a:rPr lang="en-US" baseline="0" dirty="0"/>
              <a:t>    Contact with poop</a:t>
            </a:r>
          </a:p>
          <a:p>
            <a:r>
              <a:rPr lang="en-US" baseline="0" dirty="0"/>
              <a:t>    Contact with blister fluid</a:t>
            </a:r>
          </a:p>
          <a:p>
            <a:r>
              <a:rPr lang="en-US" baseline="0" dirty="0"/>
              <a:t>    Touching objects or surface that have the virus on them</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25</a:t>
            </a:fld>
            <a:endParaRPr lang="en-US" dirty="0"/>
          </a:p>
        </p:txBody>
      </p:sp>
    </p:spTree>
    <p:extLst>
      <p:ext uri="{BB962C8B-B14F-4D97-AF65-F5344CB8AC3E}">
        <p14:creationId xmlns:p14="http://schemas.microsoft.com/office/powerpoint/2010/main" val="3883893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26</a:t>
            </a:fld>
            <a:endParaRPr lang="en-US" dirty="0"/>
          </a:p>
        </p:txBody>
      </p:sp>
    </p:spTree>
    <p:extLst>
      <p:ext uri="{BB962C8B-B14F-4D97-AF65-F5344CB8AC3E}">
        <p14:creationId xmlns:p14="http://schemas.microsoft.com/office/powerpoint/2010/main" val="2935053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a:t>
            </a:r>
            <a:r>
              <a:rPr lang="en-US" baseline="0" dirty="0"/>
              <a:t> US, Staph Aureus is the primary etiologic agent.</a:t>
            </a:r>
          </a:p>
          <a:p>
            <a:r>
              <a:rPr lang="en-US" baseline="0" dirty="0"/>
              <a:t>Incubation time is from 1-3 days if impetigo is caused by strep, 4 to 10 days with staph-caused impetigo</a:t>
            </a:r>
          </a:p>
          <a:p>
            <a:endParaRPr lang="en-US" baseline="0" dirty="0"/>
          </a:p>
          <a:p>
            <a:r>
              <a:rPr lang="en-US" baseline="0" dirty="0"/>
              <a:t>2 types of impetigo:</a:t>
            </a:r>
          </a:p>
          <a:p>
            <a:pPr marL="228600" indent="-228600">
              <a:buAutoNum type="arabicParenR"/>
            </a:pPr>
            <a:r>
              <a:rPr lang="en-US" baseline="0" dirty="0"/>
              <a:t>Non-bullous (crusted): more common, initial lesion is superficial vesicles that ruptures easily; exudate dries to form a honey-colored crust.</a:t>
            </a:r>
          </a:p>
          <a:p>
            <a:pPr marL="228600" indent="-228600">
              <a:buAutoNum type="arabicParenR"/>
            </a:pPr>
            <a:r>
              <a:rPr lang="en-US" baseline="0" dirty="0"/>
              <a:t>Bullous: a superficial bulla containing serous fluid or pus forms and then ruptures to for a round, erythematous erosion</a:t>
            </a:r>
          </a:p>
          <a:p>
            <a:pPr marL="228600" indent="-228600">
              <a:buAutoNum type="arabicParenR"/>
            </a:pPr>
            <a:endParaRPr lang="en-US" baseline="0" dirty="0"/>
          </a:p>
          <a:p>
            <a:pPr marL="0" indent="0">
              <a:buNone/>
            </a:pPr>
            <a:r>
              <a:rPr lang="en-US" baseline="0" dirty="0"/>
              <a:t>It is highly contagious; easily spread from person to person by direct contact with lesions or indirectly touching items (clothing, sheets, or toys) that have been used by infected individuals</a:t>
            </a:r>
          </a:p>
          <a:p>
            <a:pPr marL="0" indent="0">
              <a:buNone/>
            </a:pPr>
            <a:r>
              <a:rPr lang="en-US" baseline="0" dirty="0"/>
              <a:t>Impetigo often spreads to other parts of the body</a:t>
            </a:r>
          </a:p>
          <a:p>
            <a:pPr marL="0" indent="0">
              <a:buNone/>
            </a:pPr>
            <a:r>
              <a:rPr lang="en-US" baseline="0" dirty="0"/>
              <a:t>--wash hands frequently</a:t>
            </a:r>
          </a:p>
          <a:p>
            <a:pPr marL="0" indent="0">
              <a:buNone/>
            </a:pPr>
            <a:r>
              <a:rPr lang="en-US" baseline="0" dirty="0"/>
              <a:t>-keep clothing and bedding clean</a:t>
            </a:r>
          </a:p>
          <a:p>
            <a:pPr marL="0" indent="0">
              <a:buNone/>
            </a:pPr>
            <a:r>
              <a:rPr lang="en-US" baseline="0" dirty="0"/>
              <a:t>Do not share towels/personal care items</a:t>
            </a:r>
          </a:p>
          <a:p>
            <a:pPr marL="0" indent="0">
              <a:buNone/>
            </a:pPr>
            <a:endParaRPr lang="en-US" baseline="0" dirty="0"/>
          </a:p>
          <a:p>
            <a:pPr marL="0" indent="0">
              <a:buNone/>
            </a:pPr>
            <a:r>
              <a:rPr lang="en-US" baseline="0" dirty="0"/>
              <a:t>The National Federation of State High School Associations (NFHS) says that children can return to practice and competition 72 hours after onset of treatment, provided there is no drainage from the lesions. Recommend covering lesions with bio-occlusive dressing </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28</a:t>
            </a:fld>
            <a:endParaRPr lang="en-US" dirty="0"/>
          </a:p>
        </p:txBody>
      </p:sp>
    </p:spTree>
    <p:extLst>
      <p:ext uri="{BB962C8B-B14F-4D97-AF65-F5344CB8AC3E}">
        <p14:creationId xmlns:p14="http://schemas.microsoft.com/office/powerpoint/2010/main" val="4152677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Incubation 1-2 weeks</a:t>
            </a:r>
          </a:p>
          <a:p>
            <a:r>
              <a:rPr lang="en-US" dirty="0"/>
              <a:t>Starts with a sudden, high fevers.</a:t>
            </a:r>
            <a:r>
              <a:rPr lang="en-US" baseline="0" dirty="0"/>
              <a:t>  Some may have a sore throat, runny nose or cough along with or preceding the fevers.  Fevers generally last 3-5 days</a:t>
            </a:r>
          </a:p>
          <a:p>
            <a:r>
              <a:rPr lang="en-US" baseline="0" dirty="0"/>
              <a:t>Once the fever subsides, a rash develops—generally flat; usually starts on the chest, back and abdomen and then spreads to the neck and arms</a:t>
            </a:r>
          </a:p>
          <a:p>
            <a:endParaRPr lang="en-US" baseline="0" dirty="0"/>
          </a:p>
          <a:p>
            <a:r>
              <a:rPr lang="en-US" baseline="0" dirty="0"/>
              <a:t>Caused by Herpes Virus 6 or 7; </a:t>
            </a:r>
          </a:p>
          <a:p>
            <a:r>
              <a:rPr lang="en-US" baseline="0" dirty="0"/>
              <a:t>10-15% of children have a generalized tonic-clonic seizure associated with fever</a:t>
            </a:r>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29</a:t>
            </a:fld>
            <a:endParaRPr lang="en-US" dirty="0"/>
          </a:p>
        </p:txBody>
      </p:sp>
    </p:spTree>
    <p:extLst>
      <p:ext uri="{BB962C8B-B14F-4D97-AF65-F5344CB8AC3E}">
        <p14:creationId xmlns:p14="http://schemas.microsoft.com/office/powerpoint/2010/main" val="3566169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-appear as 3 or 4 bites forming a curve or line, referred to as the breakfast-lunch-dinner alignment</a:t>
            </a:r>
          </a:p>
          <a:p>
            <a:pPr marL="171450" indent="-171450">
              <a:buFontTx/>
              <a:buChar char="-"/>
            </a:pPr>
            <a:r>
              <a:rPr lang="en-US" dirty="0"/>
              <a:t>In case of numerous bites, it is possible for individual to have systemic symptoms, such as hives or fevers.  Allergens from the bugs can also cause wheezing sometimes in individuals with asthma</a:t>
            </a:r>
          </a:p>
          <a:p>
            <a:pPr marL="171450" indent="-171450">
              <a:buFontTx/>
              <a:buChar char="-"/>
            </a:pPr>
            <a:r>
              <a:rPr lang="en-US" dirty="0"/>
              <a:t>-not all bites result in pruritis and an individual may have multiple bites before skin reactions occur</a:t>
            </a:r>
          </a:p>
        </p:txBody>
      </p:sp>
      <p:sp>
        <p:nvSpPr>
          <p:cNvPr id="4" name="Slide Number Placeholder 3"/>
          <p:cNvSpPr>
            <a:spLocks noGrp="1"/>
          </p:cNvSpPr>
          <p:nvPr>
            <p:ph type="sldNum" sz="quarter" idx="5"/>
          </p:nvPr>
        </p:nvSpPr>
        <p:spPr/>
        <p:txBody>
          <a:bodyPr/>
          <a:lstStyle/>
          <a:p>
            <a:fld id="{FC37C50E-7AC4-4B3A-963C-1719E45F91D6}" type="slidenum">
              <a:rPr lang="en-US" smtClean="0"/>
              <a:t>31</a:t>
            </a:fld>
            <a:endParaRPr lang="en-US" dirty="0"/>
          </a:p>
        </p:txBody>
      </p:sp>
    </p:spTree>
    <p:extLst>
      <p:ext uri="{BB962C8B-B14F-4D97-AF65-F5344CB8AC3E}">
        <p14:creationId xmlns:p14="http://schemas.microsoft.com/office/powerpoint/2010/main" val="1308150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encasement is on the mattress, all bed bugs inside will be entombed and die. </a:t>
            </a:r>
          </a:p>
        </p:txBody>
      </p:sp>
      <p:sp>
        <p:nvSpPr>
          <p:cNvPr id="4" name="Slide Number Placeholder 3"/>
          <p:cNvSpPr>
            <a:spLocks noGrp="1"/>
          </p:cNvSpPr>
          <p:nvPr>
            <p:ph type="sldNum" sz="quarter" idx="5"/>
          </p:nvPr>
        </p:nvSpPr>
        <p:spPr/>
        <p:txBody>
          <a:bodyPr/>
          <a:lstStyle/>
          <a:p>
            <a:fld id="{FC37C50E-7AC4-4B3A-963C-1719E45F91D6}" type="slidenum">
              <a:rPr lang="en-US" smtClean="0"/>
              <a:t>32</a:t>
            </a:fld>
            <a:endParaRPr lang="en-US" dirty="0"/>
          </a:p>
        </p:txBody>
      </p:sp>
    </p:spTree>
    <p:extLst>
      <p:ext uri="{BB962C8B-B14F-4D97-AF65-F5344CB8AC3E}">
        <p14:creationId xmlns:p14="http://schemas.microsoft.com/office/powerpoint/2010/main" val="2590485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-Signs of infestation ----tiny, rust-colored spots on bed sheets, mattress tags and seams, and bed skirts</a:t>
            </a:r>
          </a:p>
          <a:p>
            <a:r>
              <a:rPr lang="en-US" dirty="0"/>
              <a:t>-Typically bed bugs come out at night to feed, but during the day they are most likely within 1.5 meter radius of the bed</a:t>
            </a:r>
          </a:p>
          <a:p>
            <a:r>
              <a:rPr lang="en-US" dirty="0"/>
              <a:t>-bed bugs can hide behind headboards, artwork, picture frames, and electrical outlet</a:t>
            </a:r>
          </a:p>
          <a:p>
            <a:r>
              <a:rPr lang="en-US" dirty="0"/>
              <a:t>-always keep luggage away from the bed and store it in a closet or other area, far away from bedroom</a:t>
            </a:r>
          </a:p>
          <a:p>
            <a:r>
              <a:rPr lang="en-US" dirty="0"/>
              <a:t>Bed bugs need to bite every 3-5 days to grow and reproduce, however they can live for a year without feeding, therefore they can be very resilient pests that can be difficult to eradicate</a:t>
            </a:r>
          </a:p>
          <a:p>
            <a:r>
              <a:rPr lang="en-US" dirty="0"/>
              <a:t>Not all individuals react to bites from bed bugs, therefore be aware that family members that share the same bed may not have a reaction to bed bugs bites</a:t>
            </a:r>
          </a:p>
          <a:p>
            <a:r>
              <a:rPr lang="en-US" dirty="0"/>
              <a:t>Beg bugs travel as hitch hikers therefore recently purchased second hand furniture is often the culprit</a:t>
            </a:r>
          </a:p>
          <a:p>
            <a:r>
              <a:rPr lang="en-US" dirty="0"/>
              <a:t>They are small and difficult to see—may need to use a magnifying glass to see eggs, nymphs, and fecal material left behind</a:t>
            </a:r>
          </a:p>
        </p:txBody>
      </p:sp>
      <p:sp>
        <p:nvSpPr>
          <p:cNvPr id="4" name="Slide Number Placeholder 3"/>
          <p:cNvSpPr>
            <a:spLocks noGrp="1"/>
          </p:cNvSpPr>
          <p:nvPr>
            <p:ph type="sldNum" sz="quarter" idx="5"/>
          </p:nvPr>
        </p:nvSpPr>
        <p:spPr/>
        <p:txBody>
          <a:bodyPr/>
          <a:lstStyle/>
          <a:p>
            <a:fld id="{FC37C50E-7AC4-4B3A-963C-1719E45F91D6}" type="slidenum">
              <a:rPr lang="en-US" smtClean="0"/>
              <a:t>33</a:t>
            </a:fld>
            <a:endParaRPr lang="en-US" dirty="0"/>
          </a:p>
        </p:txBody>
      </p:sp>
    </p:spTree>
    <p:extLst>
      <p:ext uri="{BB962C8B-B14F-4D97-AF65-F5344CB8AC3E}">
        <p14:creationId xmlns:p14="http://schemas.microsoft.com/office/powerpoint/2010/main" val="4038588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Lesions may appear in crops,</a:t>
            </a:r>
            <a:r>
              <a:rPr lang="en-US" baseline="0" dirty="0"/>
              <a:t> and may first appear as macules, which quickly develop a surface vesicle on an erythematous base----dew drop on a rose petal.  These lesions usually crust within hours to days and then begin to gradually heal</a:t>
            </a:r>
          </a:p>
          <a:p>
            <a:r>
              <a:rPr lang="en-US" baseline="0" dirty="0"/>
              <a:t>Rash spread centrifugally so fresh vesicles may be seen on the extremities, with older crusted lesions on the trunk</a:t>
            </a:r>
          </a:p>
          <a:p>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37</a:t>
            </a:fld>
            <a:endParaRPr lang="en-US" dirty="0"/>
          </a:p>
        </p:txBody>
      </p:sp>
    </p:spTree>
    <p:extLst>
      <p:ext uri="{BB962C8B-B14F-4D97-AF65-F5344CB8AC3E}">
        <p14:creationId xmlns:p14="http://schemas.microsoft.com/office/powerpoint/2010/main" val="342012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Eczema is a</a:t>
            </a:r>
            <a:r>
              <a:rPr lang="en-US" baseline="0" dirty="0"/>
              <a:t> chronic, pruritic, inflammatory skin condition that occurs most frequently in children, but it may also affect adults.  Clinical features of eczema include skin redness, dryness and oozing and crusting.  Intense itching is the hallmark of the condition.  Eczema often looks different in people of different ages.</a:t>
            </a:r>
          </a:p>
          <a:p>
            <a:pPr marL="171450" indent="-171450">
              <a:buFont typeface="Arial" panose="020B0604020202020204" pitchFamily="34" charset="0"/>
              <a:buChar char="•"/>
            </a:pPr>
            <a:r>
              <a:rPr lang="en-US" baseline="0" dirty="0"/>
              <a:t>Babies---affects the front of the arms and legs, cheeks, or scalp. The diaper area is usually NOT affected</a:t>
            </a:r>
          </a:p>
          <a:p>
            <a:pPr marL="171450" indent="-171450">
              <a:buFont typeface="Arial" panose="020B0604020202020204" pitchFamily="34" charset="0"/>
              <a:buChar char="•"/>
            </a:pPr>
            <a:r>
              <a:rPr lang="en-US" baseline="0" dirty="0"/>
              <a:t>Older children and adults---affects the sides of the neck, the elbow creases, and backs of the knees. Older children &amp; adults may also have patches on their wrists, hands, forearms and face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 management of eczema requires a multifaceted approach that aims to eliminate exacerbating factors, restore the skin barrier function &amp; hydration of the skin, provide patient education, and offer pharmacologic treatment of the skin inflammation.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Topical steroid creams: if eczema is not improving with above measures, child should be seen in clinic because topical steroids may need to be prescribed.  The choice of steroid potency is determined by the patients age, body area involved and degree of skin inflammation. </a:t>
            </a:r>
          </a:p>
        </p:txBody>
      </p:sp>
      <p:sp>
        <p:nvSpPr>
          <p:cNvPr id="4" name="Slide Number Placeholder 3"/>
          <p:cNvSpPr>
            <a:spLocks noGrp="1"/>
          </p:cNvSpPr>
          <p:nvPr>
            <p:ph type="sldNum" sz="quarter" idx="10"/>
          </p:nvPr>
        </p:nvSpPr>
        <p:spPr/>
        <p:txBody>
          <a:bodyPr/>
          <a:lstStyle/>
          <a:p>
            <a:fld id="{FC37C50E-7AC4-4B3A-963C-1719E45F91D6}" type="slidenum">
              <a:rPr lang="en-US" smtClean="0"/>
              <a:t>6</a:t>
            </a:fld>
            <a:endParaRPr lang="en-US" dirty="0"/>
          </a:p>
        </p:txBody>
      </p:sp>
    </p:spTree>
    <p:extLst>
      <p:ext uri="{BB962C8B-B14F-4D97-AF65-F5344CB8AC3E}">
        <p14:creationId xmlns:p14="http://schemas.microsoft.com/office/powerpoint/2010/main" val="2835358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Aimed at reducing itching and preventing secondary skin infections</a:t>
            </a:r>
          </a:p>
          <a:p>
            <a:endParaRPr lang="en-US" dirty="0"/>
          </a:p>
          <a:p>
            <a:r>
              <a:rPr lang="en-US" sz="900" b="0" i="0" u="none" strike="noStrike" baseline="0" dirty="0"/>
              <a:t>For healthy children ≤12 years, varicella is typically self-limited and we do not routinely offer antiviral therapy. The management of neonatal varicella is discussed elsewhere. (See </a:t>
            </a:r>
            <a:r>
              <a:rPr lang="en-US" sz="900" b="0" i="0" u="sng" strike="noStrike" kern="1200" baseline="0" dirty="0">
                <a:solidFill>
                  <a:schemeClr val="tx1"/>
                </a:solidFill>
                <a:latin typeface="+mn-lt"/>
                <a:ea typeface="+mn-ea"/>
                <a:cs typeface="+mn-cs"/>
                <a:hlinkClick r:id="rId3"/>
              </a:rPr>
              <a:t>"Varicella-zoster infection in the newborn"</a:t>
            </a:r>
            <a:r>
              <a:rPr lang="en-US" sz="900" b="0" i="0" u="none" strike="noStrike" kern="1200" baseline="0" dirty="0">
                <a:solidFill>
                  <a:schemeClr val="tx1"/>
                </a:solidFill>
                <a:latin typeface="+mn-lt"/>
                <a:ea typeface="+mn-ea"/>
                <a:cs typeface="+mn-cs"/>
                <a:hlinkClick r:id="rId3"/>
              </a:rPr>
              <a:t>.)</a:t>
            </a:r>
          </a:p>
          <a:p>
            <a:r>
              <a:rPr lang="en-US" sz="900" b="0" i="0" u="none" strike="noStrike" baseline="0" dirty="0"/>
              <a:t>●For individuals who present with, or are at high risk for complications (eg, unvaccinated adolescents, adults, pregnant women, immunocompromised hosts), we administer antiviral therapy to reduce the severity of symptoms and/or reduce the risk of complications</a:t>
            </a:r>
          </a:p>
          <a:p>
            <a:endParaRPr lang="en-US" dirty="0"/>
          </a:p>
          <a:p>
            <a:endParaRPr lang="en-US" dirty="0"/>
          </a:p>
          <a:p>
            <a:r>
              <a:rPr lang="en-US" dirty="0"/>
              <a:t>Treatment with</a:t>
            </a:r>
            <a:r>
              <a:rPr lang="en-US" baseline="0" dirty="0"/>
              <a:t> ibuprofen is controversial because it has been associated with life-threatening streptococcal skin infections</a:t>
            </a:r>
            <a:endParaRPr lang="en-US" dirty="0"/>
          </a:p>
          <a:p>
            <a:endParaRPr lang="en-US" dirty="0"/>
          </a:p>
          <a:p>
            <a:r>
              <a:rPr lang="en-US" dirty="0"/>
              <a:t>Acyclovir not recommended in routine use of</a:t>
            </a:r>
            <a:r>
              <a:rPr lang="en-US" baseline="0" dirty="0"/>
              <a:t> otherwise healthy children but is indicated for those at risk of serious disease (older than 12 years, those with chronic cutaneous or pulmonary disease, those receiving long term aspirin or salicylate containing compound therapy or those receiving short, intermittent, or aerosolized steroid therapy</a:t>
            </a:r>
            <a:endParaRPr lang="en-US" dirty="0"/>
          </a:p>
          <a:p>
            <a:endParaRPr lang="en-US" dirty="0"/>
          </a:p>
          <a:p>
            <a:endParaRPr lang="en-US" dirty="0"/>
          </a:p>
          <a:p>
            <a:r>
              <a:rPr lang="en-US" sz="900" b="0" i="0" u="none" strike="noStrike" baseline="0" dirty="0"/>
              <a:t>We suggest oral antiviral therapy for immunocompetent children and adolescents who are at increased risk of developing complications from varicella (eg, pneumonia, skin infection) [</a:t>
            </a:r>
            <a:r>
              <a:rPr lang="en-US" sz="900" b="0" i="0" u="sng" strike="noStrike" kern="1200" baseline="0" dirty="0">
                <a:solidFill>
                  <a:schemeClr val="tx1"/>
                </a:solidFill>
                <a:latin typeface="+mn-lt"/>
                <a:ea typeface="+mn-ea"/>
                <a:cs typeface="+mn-cs"/>
                <a:hlinkClick r:id="rId4"/>
              </a:rPr>
              <a:t>14-16</a:t>
            </a:r>
            <a:r>
              <a:rPr lang="en-US" sz="900" b="0" i="0" u="none" strike="noStrike" kern="1200" baseline="0" dirty="0">
                <a:solidFill>
                  <a:schemeClr val="tx1"/>
                </a:solidFill>
                <a:latin typeface="+mn-lt"/>
                <a:ea typeface="+mn-ea"/>
                <a:cs typeface="+mn-cs"/>
                <a:hlinkClick r:id="rId4"/>
              </a:rPr>
              <a:t>], since antiviral therapy may theoretically reduce the risk of complications in these patients and is generally well tolerated. These individuals include:</a:t>
            </a:r>
          </a:p>
          <a:p>
            <a:r>
              <a:rPr lang="en-US" sz="900" b="0" i="0" u="none" strike="noStrike" baseline="0" dirty="0"/>
              <a:t>●Unvaccinated adolescents (ie, children ≥13 years of age) since these patients are more likely to have severe disease compared with younger children [</a:t>
            </a:r>
            <a:r>
              <a:rPr lang="en-US" sz="900" b="0" i="0" u="sng" strike="noStrike" kern="1200" baseline="0" dirty="0">
                <a:solidFill>
                  <a:schemeClr val="tx1"/>
                </a:solidFill>
                <a:latin typeface="+mn-lt"/>
                <a:ea typeface="+mn-ea"/>
                <a:cs typeface="+mn-cs"/>
                <a:hlinkClick r:id="rId5"/>
              </a:rPr>
              <a:t>17</a:t>
            </a:r>
            <a:r>
              <a:rPr lang="en-US" sz="900" b="0" i="0" u="none" strike="noStrike" kern="1200" baseline="0" dirty="0">
                <a:solidFill>
                  <a:schemeClr val="tx1"/>
                </a:solidFill>
                <a:latin typeface="+mn-lt"/>
                <a:ea typeface="+mn-ea"/>
                <a:cs typeface="+mn-cs"/>
                <a:hlinkClick r:id="rId5"/>
              </a:rPr>
              <a:t>].</a:t>
            </a:r>
          </a:p>
          <a:p>
            <a:r>
              <a:rPr lang="en-US" sz="900" b="0" i="0" u="none" strike="noStrike" baseline="0" dirty="0"/>
              <a:t>●Secondary cases in household contacts since these cases are usually more severe than primary cases [</a:t>
            </a:r>
            <a:r>
              <a:rPr lang="en-US" sz="900" b="0" i="0" u="sng" strike="noStrike" kern="1200" baseline="0" dirty="0">
                <a:solidFill>
                  <a:schemeClr val="tx1"/>
                </a:solidFill>
                <a:latin typeface="+mn-lt"/>
                <a:ea typeface="+mn-ea"/>
                <a:cs typeface="+mn-cs"/>
                <a:hlinkClick r:id="rId6"/>
              </a:rPr>
              <a:t>18</a:t>
            </a:r>
            <a:r>
              <a:rPr lang="en-US" sz="900" b="0" i="0" u="none" strike="noStrike" kern="1200" baseline="0" dirty="0">
                <a:solidFill>
                  <a:schemeClr val="tx1"/>
                </a:solidFill>
                <a:latin typeface="+mn-lt"/>
                <a:ea typeface="+mn-ea"/>
                <a:cs typeface="+mn-cs"/>
                <a:hlinkClick r:id="rId6"/>
              </a:rPr>
              <a:t>].</a:t>
            </a:r>
          </a:p>
          <a:p>
            <a:r>
              <a:rPr lang="en-US" sz="900" b="0" i="0" u="none" strike="noStrike" baseline="0" dirty="0"/>
              <a:t>●Patients with a history of chronic cutaneous or pulmonary disorders since secondary bacterial infections may have severe consequences.</a:t>
            </a:r>
          </a:p>
          <a:p>
            <a:r>
              <a:rPr lang="en-US" sz="900" b="0" i="0" u="none" strike="noStrike" baseline="0" dirty="0"/>
              <a:t>●Children taking intermittent oral or inhaled steroid therapy. The risk is greatest when corticosteroids are administered during the incubation period.</a:t>
            </a:r>
          </a:p>
          <a:p>
            <a:r>
              <a:rPr lang="en-US" sz="900" b="0" i="0" u="none" strike="noStrike" baseline="0" dirty="0"/>
              <a:t>●Individuals taking chronic salicylates. These individuals are at risk of developing Reye syndrome. (See </a:t>
            </a:r>
            <a:r>
              <a:rPr lang="en-US" sz="900" b="0" i="0" u="sng" strike="noStrike" kern="1200" baseline="0" dirty="0">
                <a:solidFill>
                  <a:schemeClr val="tx1"/>
                </a:solidFill>
                <a:latin typeface="+mn-lt"/>
                <a:ea typeface="+mn-ea"/>
                <a:cs typeface="+mn-cs"/>
                <a:hlinkClick r:id="rId7"/>
              </a:rPr>
              <a:t>"Acute toxic-metabolic encephalopathy in children", section on 'Reye syndrome'</a:t>
            </a:r>
            <a:r>
              <a:rPr lang="en-US" sz="900" b="0" i="0" u="none" strike="noStrike" kern="1200" baseline="0" dirty="0">
                <a:solidFill>
                  <a:schemeClr val="tx1"/>
                </a:solidFill>
                <a:latin typeface="+mn-lt"/>
                <a:ea typeface="+mn-ea"/>
                <a:cs typeface="+mn-cs"/>
                <a:hlinkClick r:id="rId7"/>
              </a:rPr>
              <a:t>.)</a:t>
            </a:r>
          </a:p>
          <a:p>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38</a:t>
            </a:fld>
            <a:endParaRPr lang="en-US" dirty="0"/>
          </a:p>
        </p:txBody>
      </p:sp>
    </p:spTree>
    <p:extLst>
      <p:ext uri="{BB962C8B-B14F-4D97-AF65-F5344CB8AC3E}">
        <p14:creationId xmlns:p14="http://schemas.microsoft.com/office/powerpoint/2010/main" val="72745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Shingles Contagious?</a:t>
            </a:r>
          </a:p>
          <a:p>
            <a:r>
              <a:rPr lang="en-US" sz="1200" b="0" i="0" u="none" strike="noStrike" baseline="0" dirty="0"/>
              <a:t>Yes and no. It is </a:t>
            </a:r>
            <a:r>
              <a:rPr lang="en-US" sz="1200" b="1" i="0" u="none" strike="noStrike" baseline="0" dirty="0"/>
              <a:t>not</a:t>
            </a:r>
            <a:r>
              <a:rPr lang="en-US" sz="1200" b="0" i="0" u="none" strike="noStrike" baseline="0" dirty="0"/>
              <a:t> possible to "catch" shingles from someone who has the rash. But if you have never had chickenpox or gotten the chickenpox vaccine, it is possible to "catch" the virus and then get sick with chickenpox. Shingles and chickenpox are caused by the same virus.</a:t>
            </a:r>
          </a:p>
          <a:p>
            <a:r>
              <a:rPr lang="en-US" sz="1200" b="0" i="0" u="none" strike="noStrike" baseline="0" dirty="0"/>
              <a:t>You probably will </a:t>
            </a:r>
            <a:r>
              <a:rPr lang="en-US" sz="1200" b="1" i="0" u="none" strike="noStrike" baseline="0" dirty="0"/>
              <a:t>not</a:t>
            </a:r>
            <a:r>
              <a:rPr lang="en-US" sz="1200" b="0" i="0" u="none" strike="noStrike" baseline="0" dirty="0"/>
              <a:t> catch the virus (or get chickenpox) if you:</a:t>
            </a:r>
          </a:p>
          <a:p>
            <a:r>
              <a:rPr lang="en-US" sz="1200" b="0" i="0" u="none" strike="noStrike" baseline="0" dirty="0"/>
              <a:t>●Had chickenpox or shingles in the past</a:t>
            </a:r>
          </a:p>
          <a:p>
            <a:r>
              <a:rPr lang="en-US" sz="1200" b="0" i="0" u="none" strike="noStrike" baseline="0" dirty="0"/>
              <a:t>●Had the chickenpox vaccine</a:t>
            </a:r>
          </a:p>
          <a:p>
            <a:r>
              <a:rPr lang="en-US" sz="1200" b="0" i="0" u="none" strike="noStrike" baseline="0" dirty="0"/>
              <a:t>●Were born in the United States before 1980 (most people born before 1980 have had chickenpox even if they don't remember it)</a:t>
            </a:r>
          </a:p>
          <a:p>
            <a:r>
              <a:rPr lang="en-US" sz="1200" b="0" i="0" u="none" strike="noStrike" baseline="0" dirty="0"/>
              <a:t>If you have never had chickenpox or the chickenpox vaccine, be careful around anyone with shingles. Do not touch their rash. If you do, you could get sick with chickenpox. In rare cases, people can even get chickenpox from just being near someone with shingles. This is most likely if the person with shingles cannot fight infections well.</a:t>
            </a:r>
          </a:p>
          <a:p>
            <a:endParaRPr lang="en-US" dirty="0"/>
          </a:p>
          <a:p>
            <a:endParaRPr lang="en-US" dirty="0"/>
          </a:p>
          <a:p>
            <a:r>
              <a:rPr lang="en-US" dirty="0"/>
              <a:t>●If you have never had chickenpox or the chickenpox vaccine, you can develop chickenpox after direct (skin to skin) contact with a shingles blister or by inhaling the varicella-zoster virus in the air. You should take precautions if you are near anyone with shingles. (See "Patient education: Chickenpox prevention and treatment (Beyond the Basics)".)</a:t>
            </a:r>
          </a:p>
          <a:p>
            <a:endParaRPr lang="en-US" dirty="0"/>
          </a:p>
          <a:p>
            <a:endParaRPr lang="en-US" dirty="0"/>
          </a:p>
          <a:p>
            <a:r>
              <a:rPr lang="en-US" dirty="0"/>
              <a:t>●If you have had chickenpox or the chickenpox vaccine, being near a person with shingles will not cause you to develop shingles</a:t>
            </a:r>
          </a:p>
          <a:p>
            <a:endParaRPr lang="en-US" dirty="0"/>
          </a:p>
          <a:p>
            <a:endParaRPr lang="en-US" dirty="0"/>
          </a:p>
          <a:p>
            <a:endParaRPr lang="en-US" dirty="0"/>
          </a:p>
          <a:p>
            <a:r>
              <a:rPr lang="en-US" dirty="0"/>
              <a:t>Exclusion of children with zoster whose lesions cannot be covered is based on similar criteria. Children who are excluded may return after the lesions have crusted. Lesions that are covered pose little risk to susceptible people, although transmission has been reported. </a:t>
            </a:r>
          </a:p>
          <a:p>
            <a:r>
              <a:rPr lang="en-US" dirty="0"/>
              <a:t>  </a:t>
            </a:r>
          </a:p>
          <a:p>
            <a:r>
              <a:rPr lang="en-US" dirty="0"/>
              <a:t>Care of Exposed People</a:t>
            </a:r>
          </a:p>
          <a:p>
            <a:r>
              <a:rPr lang="en-US" dirty="0"/>
              <a:t>  </a:t>
            </a:r>
          </a:p>
          <a:p>
            <a:endParaRPr lang="en-US" dirty="0"/>
          </a:p>
          <a:p>
            <a:r>
              <a:rPr lang="en-US" dirty="0"/>
              <a:t>Potential interventions for people without evidence of immunity exposed to a person with varicella or herpes zoster include: (1) varicella vaccine, administered ideally within 3 days but up to 5 days after exposure (followed by a second dose of vaccine at the age-appropriate interval after the first dose); (2) when indicated and available, VariZIG (or IGIV; see Unavailability of Varicella-Zoster Immune Globulin, p 876); or (3) if the child cannot be immunized and VariZIG is not indicated or is unavailable, preemptive oral acyclovir or valacyclovir starting day 7 after exposure. These options are discussed in detail below. When used, VariZIG should be administered as soon as possible following exposure, ideally within 96 hours for greatest effectiveness; limited data suggest benefit when administered up to 10 days after exposure. Preemptive oral acyclovir has only been studied in the normal host but sometimes is used in addition to VariZIG or IGIV in the immunocompromised host. </a:t>
            </a:r>
          </a:p>
          <a:p>
            <a:endParaRPr lang="en-US" dirty="0"/>
          </a:p>
          <a:p>
            <a:endParaRPr lang="en-US" dirty="0"/>
          </a:p>
          <a:p>
            <a:r>
              <a:rPr lang="en-US" sz="1800" b="0" i="0" u="none" strike="noStrike" baseline="0" dirty="0">
                <a:solidFill>
                  <a:srgbClr val="000000"/>
                </a:solidFill>
                <a:latin typeface="Calibri" panose="020F0502020204030204" pitchFamily="34" charset="0"/>
              </a:rPr>
              <a:t>Contact with fluid from a shingles lesion can cause varicella (chickenpox) in an individual who has never had chickenpox or the varicella vaccine. Fever blisters (cold sores) are HSV1 infections around the mouth and lips. Lesions on exposed areas of skin that are not covered by clothing, uniform or equipment require the player to be withdrawn from any activity that may result in direct skin-to-skin contact with another participant. Covering infectious lesions with an occlusive dressing is not adequate, sufficient, or acceptable. Prior to returning to participation, primary outbreaks of shingles and cold sores require 10-14 days of oral antiviral medications, while recurrent outbreaks require 120 hours of treatment as a minimum treatment time. For a student to be considered “non-contagious,” all lesions must be scabbed over with no oozing or discharge, no new lesions should have occurred in the preceding 72 hours, and no systemic symptoms (fever, malaise). </a:t>
            </a:r>
            <a:endParaRPr lang="en-US" dirty="0"/>
          </a:p>
          <a:p>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40</a:t>
            </a:fld>
            <a:endParaRPr lang="en-US" dirty="0"/>
          </a:p>
        </p:txBody>
      </p:sp>
    </p:spTree>
    <p:extLst>
      <p:ext uri="{BB962C8B-B14F-4D97-AF65-F5344CB8AC3E}">
        <p14:creationId xmlns:p14="http://schemas.microsoft.com/office/powerpoint/2010/main" val="2501216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Umbilcated—have a central</a:t>
            </a:r>
            <a:r>
              <a:rPr lang="en-US" baseline="0" dirty="0"/>
              <a:t> depression</a:t>
            </a:r>
            <a:endParaRPr lang="en-US" dirty="0"/>
          </a:p>
          <a:p>
            <a:r>
              <a:rPr lang="en-US" dirty="0"/>
              <a:t>Most common sites are trunk, axillae,</a:t>
            </a:r>
            <a:r>
              <a:rPr lang="en-US" baseline="0" dirty="0"/>
              <a:t> antecubital and popliteal fossae, folds of extremities, eyelids, and genital region</a:t>
            </a:r>
          </a:p>
          <a:p>
            <a:r>
              <a:rPr lang="en-US" baseline="0" dirty="0"/>
              <a:t>Treatments: cantharidin (blister beetle extract), curettage, cryotherapy with liquid nitrogen</a:t>
            </a:r>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43</a:t>
            </a:fld>
            <a:endParaRPr lang="en-US" dirty="0"/>
          </a:p>
        </p:txBody>
      </p:sp>
    </p:spTree>
    <p:extLst>
      <p:ext uri="{BB962C8B-B14F-4D97-AF65-F5344CB8AC3E}">
        <p14:creationId xmlns:p14="http://schemas.microsoft.com/office/powerpoint/2010/main" val="978099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even with these established populations, Nebraska is a low-prevalence state for Lyme disease</a:t>
            </a:r>
          </a:p>
          <a:p>
            <a:r>
              <a:rPr lang="en-US" dirty="0"/>
              <a:t>Most cases reported in the Northeast and upper Midwest</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i="0" u="none" strike="noStrike" baseline="0" dirty="0"/>
              <a:t>Erythema migrans is a rash that appears at the site of the tick bite, usually within 7 to 14 days after the bite (range 3 to 30 days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i="0" u="none" strike="noStrike" baseline="0" dirty="0"/>
              <a:t>Erythema migrans begins as a red macule at the site of attachment of the tick</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i="0" u="none" strike="noStrike" baseline="0" dirty="0"/>
              <a:t>Untreated, the rash expands over the course of days to weeks to form a large, annular, erythematous lesion that is at least 5 cm and as many as 70 cm in diameter (median 15 cm).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i="0" u="none" strike="noStrike" baseline="0" dirty="0"/>
              <a:t>The lesion is more likely to occur on the head or neck in younger children and on the extremities in older children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i="0" u="none" strike="noStrike" baseline="0" dirty="0"/>
              <a:t>Localized erythema migrans may be accompanied by systemic findings, such as fever (24 percent), fatigue (58 percent), headache (42 percent), neck pain (26 percent), arthralgia (33 percent), or myalgia (16 percent) [</a:t>
            </a:r>
            <a:r>
              <a:rPr lang="en-US" sz="1800" b="0" i="0" u="sng" strike="noStrike" baseline="0" dirty="0">
                <a:solidFill>
                  <a:srgbClr val="0000FF"/>
                </a:solidFill>
                <a:hlinkClick r:id="rId3" action="ppaction://hlinkfile"/>
              </a:rPr>
              <a:t>6</a:t>
            </a:r>
            <a:r>
              <a:rPr lang="en-US" sz="1800" b="0" i="0" u="none" strike="noStrike" baseline="0" dirty="0">
                <a:solidFill>
                  <a:srgbClr val="0000FF"/>
                </a:solidFill>
                <a:hlinkClick r:id="rId3" action="ppaction://hlinkfile"/>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b="0" i="0" u="none" strike="noStrike" baseline="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b="0" i="0" u="none" strike="noStrike" baseline="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b="0" i="0" u="none" strike="noStrike" baseline="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b="0" i="0" u="none" strike="noStrike" baseline="0" dirty="0"/>
          </a:p>
          <a:p>
            <a:endParaRPr lang="en-US" dirty="0"/>
          </a:p>
        </p:txBody>
      </p:sp>
      <p:sp>
        <p:nvSpPr>
          <p:cNvPr id="4" name="Slide Number Placeholder 3"/>
          <p:cNvSpPr>
            <a:spLocks noGrp="1"/>
          </p:cNvSpPr>
          <p:nvPr>
            <p:ph type="sldNum" sz="quarter" idx="5"/>
          </p:nvPr>
        </p:nvSpPr>
        <p:spPr/>
        <p:txBody>
          <a:bodyPr/>
          <a:lstStyle/>
          <a:p>
            <a:fld id="{FC37C50E-7AC4-4B3A-963C-1719E45F91D6}" type="slidenum">
              <a:rPr lang="en-US" smtClean="0"/>
              <a:t>46</a:t>
            </a:fld>
            <a:endParaRPr lang="en-US" dirty="0"/>
          </a:p>
        </p:txBody>
      </p:sp>
    </p:spTree>
    <p:extLst>
      <p:ext uri="{BB962C8B-B14F-4D97-AF65-F5344CB8AC3E}">
        <p14:creationId xmlns:p14="http://schemas.microsoft.com/office/powerpoint/2010/main" val="417167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i="0" u="none" strike="noStrike" baseline="0" dirty="0"/>
              <a:t>If Lyme disease is not recognized or treated during the early localized stage, the spirochete may enter the bloodstream and disseminate to tissues throughout the body, potentially including the central nervous system (CNS) and the heart </a:t>
            </a:r>
          </a:p>
          <a:p>
            <a:endParaRPr lang="en-US" dirty="0"/>
          </a:p>
        </p:txBody>
      </p:sp>
      <p:sp>
        <p:nvSpPr>
          <p:cNvPr id="4" name="Slide Number Placeholder 3"/>
          <p:cNvSpPr>
            <a:spLocks noGrp="1"/>
          </p:cNvSpPr>
          <p:nvPr>
            <p:ph type="sldNum" sz="quarter" idx="5"/>
          </p:nvPr>
        </p:nvSpPr>
        <p:spPr/>
        <p:txBody>
          <a:bodyPr/>
          <a:lstStyle/>
          <a:p>
            <a:fld id="{FC37C50E-7AC4-4B3A-963C-1719E45F91D6}" type="slidenum">
              <a:rPr lang="en-US" smtClean="0"/>
              <a:t>47</a:t>
            </a:fld>
            <a:endParaRPr lang="en-US" dirty="0"/>
          </a:p>
        </p:txBody>
      </p:sp>
    </p:spTree>
    <p:extLst>
      <p:ext uri="{BB962C8B-B14F-4D97-AF65-F5344CB8AC3E}">
        <p14:creationId xmlns:p14="http://schemas.microsoft.com/office/powerpoint/2010/main" val="704463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i="0" u="none" strike="noStrike" baseline="0" dirty="0"/>
              <a:t>Doxycycline is often used because it is effective in treating some of the potential coinfecting agents, including </a:t>
            </a:r>
            <a:r>
              <a:rPr lang="en-US" sz="1800" b="0" i="1" u="none" strike="noStrike" baseline="0" dirty="0"/>
              <a:t>Anaplasma phagocytophilum</a:t>
            </a:r>
            <a:r>
              <a:rPr lang="en-US" sz="1800" b="0" i="0" u="none" strike="noStrike" baseline="0" dirty="0"/>
              <a:t> and </a:t>
            </a:r>
            <a:r>
              <a:rPr lang="en-US" sz="1800" b="0" i="1" u="none" strike="noStrike" baseline="0" dirty="0"/>
              <a:t>Borrelia miyamotoi</a:t>
            </a:r>
            <a:r>
              <a:rPr lang="en-US" sz="1800" b="0" i="0" u="none" strike="noStrike" baseline="0" dirty="0"/>
              <a:t>. Of the oral agents commonly used to treat Lyme disease, doxycycline also has the best penetration into the central nervous system. The American Academy of Pediatrics supports the use of doxycycline for children &lt;8 years of age if it is administered for ≤21 days </a:t>
            </a:r>
          </a:p>
          <a:p>
            <a:endParaRPr lang="en-US" dirty="0"/>
          </a:p>
          <a:p>
            <a:endParaRPr lang="en-US" dirty="0"/>
          </a:p>
          <a:p>
            <a:r>
              <a:rPr lang="en-US" sz="1800" b="0" i="0" u="none" strike="noStrike" baseline="0" dirty="0"/>
              <a:t>Approach to prophylaxis — We agree with the Infectious Diseases Society of America (IDSA) guidelines that recommend antibiotic prophylaxis only in patients who meet </a:t>
            </a:r>
            <a:r>
              <a:rPr lang="en-US" sz="1800" b="1" i="0" u="none" strike="noStrike" baseline="0" dirty="0"/>
              <a:t>all</a:t>
            </a:r>
            <a:r>
              <a:rPr lang="en-US" sz="1800" b="0" i="0" u="none" strike="noStrike" baseline="0" dirty="0"/>
              <a:t> of the following criteria (</a:t>
            </a:r>
            <a:r>
              <a:rPr lang="en-US" sz="1800" b="0" i="0" u="sng" strike="noStrike" baseline="0" dirty="0">
                <a:solidFill>
                  <a:srgbClr val="0000FF"/>
                </a:solidFill>
                <a:hlinkClick r:id="rId3" action="ppaction://hlinkfile"/>
              </a:rPr>
              <a:t>table 2</a:t>
            </a:r>
            <a:r>
              <a:rPr lang="en-US" sz="1800" b="0" i="0" u="none" strike="noStrike" baseline="0" dirty="0">
                <a:solidFill>
                  <a:srgbClr val="0000FF"/>
                </a:solidFill>
                <a:hlinkClick r:id="rId3" action="ppaction://hlinkfile"/>
              </a:rPr>
              <a:t>) [</a:t>
            </a:r>
            <a:r>
              <a:rPr lang="en-US" sz="1800" b="0" i="0" u="sng" strike="noStrike" baseline="0" dirty="0">
                <a:solidFill>
                  <a:srgbClr val="0000FF"/>
                </a:solidFill>
                <a:hlinkClick r:id="rId4" action="ppaction://hlinkfile"/>
              </a:rPr>
              <a:t>10</a:t>
            </a:r>
            <a:r>
              <a:rPr lang="en-US" sz="1800" b="0" i="0" u="none" strike="noStrike" baseline="0" dirty="0">
                <a:solidFill>
                  <a:srgbClr val="0000FF"/>
                </a:solidFill>
                <a:hlinkClick r:id="rId4" action="ppaction://hlinkfile"/>
              </a:rPr>
              <a:t>]:</a:t>
            </a:r>
          </a:p>
          <a:p>
            <a:r>
              <a:rPr lang="en-US" sz="1800" b="0" i="0" u="none" strike="noStrike" baseline="0" dirty="0"/>
              <a:t>●Attached tick identified as an adult or nymphal </a:t>
            </a:r>
            <a:r>
              <a:rPr lang="en-US" sz="1800" b="0" i="1" u="none" strike="noStrike" baseline="0" dirty="0"/>
              <a:t>I. scapularis</a:t>
            </a:r>
            <a:r>
              <a:rPr lang="en-US" sz="1800" b="0" i="0" u="none" strike="noStrike" baseline="0" dirty="0"/>
              <a:t> tick (deer tick).</a:t>
            </a:r>
          </a:p>
          <a:p>
            <a:r>
              <a:rPr lang="en-US" sz="1800" b="0" i="0" u="none" strike="noStrike" baseline="0" dirty="0"/>
              <a:t>●Tick is estimated to have been attached for ≥36 hours (by degree of engorgement or time of exposure).</a:t>
            </a:r>
          </a:p>
          <a:p>
            <a:r>
              <a:rPr lang="en-US" sz="1800" b="0" i="0" u="none" strike="noStrike" baseline="0" dirty="0"/>
              <a:t>●Prophylaxis is begun within 72 hours of tick removal.</a:t>
            </a:r>
          </a:p>
          <a:p>
            <a:r>
              <a:rPr lang="en-US" sz="1800" b="0" i="0" u="none" strike="noStrike" baseline="0" dirty="0"/>
              <a:t>●Local rate of infection of ticks with </a:t>
            </a:r>
            <a:r>
              <a:rPr lang="en-US" sz="1800" b="0" i="1" u="none" strike="noStrike" baseline="0" dirty="0"/>
              <a:t>B. burgdorferi</a:t>
            </a:r>
            <a:r>
              <a:rPr lang="en-US" sz="1800" b="0" i="0" u="none" strike="noStrike" baseline="0" dirty="0"/>
              <a:t> is ≥20 percent (these rates of infection have been shown to occur in parts of New England, parts of the mid-Atlantic States, and parts of Minnesota and Wisconsin).</a:t>
            </a:r>
          </a:p>
          <a:p>
            <a:r>
              <a:rPr lang="en-US" sz="1800" b="0" i="0" u="none" strike="noStrike" baseline="0" dirty="0"/>
              <a:t>●</a:t>
            </a:r>
            <a:r>
              <a:rPr lang="en-US" sz="1800" b="0" i="0" u="sng" strike="noStrike" baseline="0" dirty="0">
                <a:solidFill>
                  <a:srgbClr val="0000FF"/>
                </a:solidFill>
                <a:hlinkClick r:id="rId5" action="ppaction://hlinkfile"/>
              </a:rPr>
              <a:t>Doxycycline</a:t>
            </a:r>
            <a:r>
              <a:rPr lang="en-US" sz="1800" b="0" i="0" u="none" strike="noStrike" baseline="0" dirty="0">
                <a:solidFill>
                  <a:srgbClr val="0000FF"/>
                </a:solidFill>
                <a:hlinkClick r:id="rId5" action="ppaction://hlinkfile"/>
              </a:rPr>
              <a:t> is not contraindicated. (See </a:t>
            </a:r>
            <a:r>
              <a:rPr lang="en-US" sz="1800" b="0" i="0" u="sng" strike="noStrike" baseline="0" dirty="0">
                <a:solidFill>
                  <a:srgbClr val="0000FF"/>
                </a:solidFill>
                <a:hlinkClick r:id="rId6" action="ppaction://hlinkfile"/>
              </a:rPr>
              <a:t>"Tetracyclines", section on 'Special populations'</a:t>
            </a:r>
            <a:r>
              <a:rPr lang="en-US" sz="1800" b="0" i="0" u="none" strike="noStrike" baseline="0" dirty="0">
                <a:solidFill>
                  <a:srgbClr val="0000FF"/>
                </a:solidFill>
                <a:hlinkClick r:id="rId6" action="ppaction://hlinkfile"/>
              </a:rPr>
              <a:t> and </a:t>
            </a:r>
            <a:r>
              <a:rPr lang="en-US" sz="1800" b="0" i="0" u="sng" strike="noStrike" baseline="0" dirty="0">
                <a:solidFill>
                  <a:srgbClr val="0000FF"/>
                </a:solidFill>
                <a:hlinkClick r:id="rId7" action="ppaction://hlinkfile"/>
              </a:rPr>
              <a:t>"Tetracyclines", section on 'Adverse reactions'</a:t>
            </a:r>
            <a:r>
              <a:rPr lang="en-US" sz="1800" b="0" i="0" u="none" strike="noStrike" baseline="0" dirty="0">
                <a:solidFill>
                  <a:srgbClr val="0000FF"/>
                </a:solidFill>
                <a:hlinkClick r:id="rId7" action="ppaction://hlinkfile"/>
              </a:rPr>
              <a:t>.) </a:t>
            </a:r>
          </a:p>
          <a:p>
            <a:endParaRPr lang="en-US" dirty="0"/>
          </a:p>
        </p:txBody>
      </p:sp>
      <p:sp>
        <p:nvSpPr>
          <p:cNvPr id="4" name="Slide Number Placeholder 3"/>
          <p:cNvSpPr>
            <a:spLocks noGrp="1"/>
          </p:cNvSpPr>
          <p:nvPr>
            <p:ph type="sldNum" sz="quarter" idx="5"/>
          </p:nvPr>
        </p:nvSpPr>
        <p:spPr/>
        <p:txBody>
          <a:bodyPr/>
          <a:lstStyle/>
          <a:p>
            <a:fld id="{FC37C50E-7AC4-4B3A-963C-1719E45F91D6}" type="slidenum">
              <a:rPr lang="en-US" smtClean="0"/>
              <a:t>48</a:t>
            </a:fld>
            <a:endParaRPr lang="en-US" dirty="0"/>
          </a:p>
        </p:txBody>
      </p:sp>
    </p:spTree>
    <p:extLst>
      <p:ext uri="{BB962C8B-B14F-4D97-AF65-F5344CB8AC3E}">
        <p14:creationId xmlns:p14="http://schemas.microsoft.com/office/powerpoint/2010/main" val="3485355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Group A beta hemolytic</a:t>
            </a:r>
            <a:r>
              <a:rPr lang="en-US" baseline="0" dirty="0"/>
              <a:t> streptococci produce and erythrogenic toxin that causes scarlet fever; incubation can be from 12 hours to 7 days, most commonly is 2-4 days</a:t>
            </a:r>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51</a:t>
            </a:fld>
            <a:endParaRPr lang="en-US" dirty="0"/>
          </a:p>
        </p:txBody>
      </p:sp>
    </p:spTree>
    <p:extLst>
      <p:ext uri="{BB962C8B-B14F-4D97-AF65-F5344CB8AC3E}">
        <p14:creationId xmlns:p14="http://schemas.microsoft.com/office/powerpoint/2010/main" val="3811396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that treatment was applied correctly</a:t>
            </a:r>
          </a:p>
          <a:p>
            <a:pPr lvl="1"/>
            <a:r>
              <a:rPr lang="en-US" dirty="0"/>
              <a:t>Entire body, not just affected areas</a:t>
            </a:r>
          </a:p>
          <a:p>
            <a:pPr lvl="1"/>
            <a:r>
              <a:rPr lang="en-US" dirty="0"/>
              <a:t>Leave on for 8-14 hours before rinsing</a:t>
            </a:r>
          </a:p>
          <a:p>
            <a:pPr lvl="1"/>
            <a:r>
              <a:rPr lang="en-US" dirty="0"/>
              <a:t>Clothes and linens washed</a:t>
            </a:r>
          </a:p>
          <a:p>
            <a:pPr lvl="1"/>
            <a:r>
              <a:rPr lang="en-US" dirty="0"/>
              <a:t>Vacuum</a:t>
            </a:r>
          </a:p>
          <a:p>
            <a:pPr lvl="1"/>
            <a:r>
              <a:rPr lang="en-US" dirty="0"/>
              <a:t>Treat family and friends</a:t>
            </a:r>
          </a:p>
          <a:p>
            <a:pPr lvl="1"/>
            <a:r>
              <a:rPr lang="en-US" dirty="0"/>
              <a:t>Repeat treatment in 1 week</a:t>
            </a:r>
          </a:p>
          <a:p>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54</a:t>
            </a:fld>
            <a:endParaRPr lang="en-US" dirty="0"/>
          </a:p>
        </p:txBody>
      </p:sp>
    </p:spTree>
    <p:extLst>
      <p:ext uri="{BB962C8B-B14F-4D97-AF65-F5344CB8AC3E}">
        <p14:creationId xmlns:p14="http://schemas.microsoft.com/office/powerpoint/2010/main" val="1629561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that treatment was applied correctly</a:t>
            </a:r>
          </a:p>
          <a:p>
            <a:pPr lvl="1"/>
            <a:r>
              <a:rPr lang="en-US" dirty="0"/>
              <a:t>Entire body, not just affected areas—paying special attention</a:t>
            </a:r>
            <a:r>
              <a:rPr lang="en-US" baseline="0" dirty="0"/>
              <a:t> to interdigital regions, skinfolds of wrist, elbow, and inguinal creases, and under nails</a:t>
            </a:r>
            <a:endParaRPr lang="en-US" dirty="0"/>
          </a:p>
          <a:p>
            <a:pPr lvl="1"/>
            <a:r>
              <a:rPr lang="en-US" dirty="0"/>
              <a:t>Leave on for 8-14 hours before rinsing</a:t>
            </a:r>
          </a:p>
          <a:p>
            <a:pPr lvl="1"/>
            <a:r>
              <a:rPr lang="en-US" dirty="0"/>
              <a:t>Clothes and linens washed</a:t>
            </a:r>
          </a:p>
          <a:p>
            <a:pPr lvl="1"/>
            <a:r>
              <a:rPr lang="en-US" dirty="0"/>
              <a:t>Vacuum</a:t>
            </a:r>
          </a:p>
          <a:p>
            <a:pPr lvl="1"/>
            <a:r>
              <a:rPr lang="en-US" dirty="0"/>
              <a:t>Treat family and friends</a:t>
            </a:r>
          </a:p>
          <a:p>
            <a:pPr lvl="1"/>
            <a:r>
              <a:rPr lang="en-US" dirty="0"/>
              <a:t>Repeat treatment in 1 week</a:t>
            </a:r>
          </a:p>
          <a:p>
            <a:endParaRPr lang="en-US" dirty="0"/>
          </a:p>
          <a:p>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55</a:t>
            </a:fld>
            <a:endParaRPr lang="en-US" dirty="0"/>
          </a:p>
        </p:txBody>
      </p:sp>
    </p:spTree>
    <p:extLst>
      <p:ext uri="{BB962C8B-B14F-4D97-AF65-F5344CB8AC3E}">
        <p14:creationId xmlns:p14="http://schemas.microsoft.com/office/powerpoint/2010/main" val="730471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When deciding whether your child’s rash can wait for the pediatrician, or needs to be seen immediately, remember the important questions:  Does he appear ill (looking past that awful rash!).  Is there lip, tongue, or throat swelling?  Is she not breathing comfortably? Are there tiny red freckles that don’t blanch when pressed?  If yes, proceed to the nearest Emergency Department.</a:t>
            </a:r>
          </a:p>
          <a:p>
            <a:endParaRPr lang="en-US" dirty="0"/>
          </a:p>
        </p:txBody>
      </p:sp>
      <p:sp>
        <p:nvSpPr>
          <p:cNvPr id="4" name="Slide Number Placeholder 3"/>
          <p:cNvSpPr>
            <a:spLocks noGrp="1"/>
          </p:cNvSpPr>
          <p:nvPr>
            <p:ph type="sldNum" sz="quarter" idx="5"/>
          </p:nvPr>
        </p:nvSpPr>
        <p:spPr/>
        <p:txBody>
          <a:bodyPr/>
          <a:lstStyle/>
          <a:p>
            <a:fld id="{FC37C50E-7AC4-4B3A-963C-1719E45F91D6}" type="slidenum">
              <a:rPr lang="en-US" smtClean="0"/>
              <a:t>57</a:t>
            </a:fld>
            <a:endParaRPr lang="en-US" dirty="0"/>
          </a:p>
        </p:txBody>
      </p:sp>
    </p:spTree>
    <p:extLst>
      <p:ext uri="{BB962C8B-B14F-4D97-AF65-F5344CB8AC3E}">
        <p14:creationId xmlns:p14="http://schemas.microsoft.com/office/powerpoint/2010/main" val="49738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Incubation period is 1-3 weeks</a:t>
            </a:r>
          </a:p>
        </p:txBody>
      </p:sp>
      <p:sp>
        <p:nvSpPr>
          <p:cNvPr id="4" name="Slide Number Placeholder 3"/>
          <p:cNvSpPr>
            <a:spLocks noGrp="1"/>
          </p:cNvSpPr>
          <p:nvPr>
            <p:ph type="sldNum" sz="quarter" idx="10"/>
          </p:nvPr>
        </p:nvSpPr>
        <p:spPr/>
        <p:txBody>
          <a:bodyPr/>
          <a:lstStyle/>
          <a:p>
            <a:fld id="{FC37C50E-7AC4-4B3A-963C-1719E45F91D6}" type="slidenum">
              <a:rPr lang="en-US" smtClean="0"/>
              <a:t>9</a:t>
            </a:fld>
            <a:endParaRPr lang="en-US" dirty="0"/>
          </a:p>
        </p:txBody>
      </p:sp>
    </p:spTree>
    <p:extLst>
      <p:ext uri="{BB962C8B-B14F-4D97-AF65-F5344CB8AC3E}">
        <p14:creationId xmlns:p14="http://schemas.microsoft.com/office/powerpoint/2010/main" val="2834196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findings are of particular concern &amp; these children need to be evaluated as soon as possible</a:t>
            </a:r>
          </a:p>
          <a:p>
            <a:endParaRPr lang="en-US" dirty="0"/>
          </a:p>
          <a:p>
            <a:r>
              <a:rPr lang="en-US" dirty="0"/>
              <a:t>The</a:t>
            </a:r>
            <a:r>
              <a:rPr lang="en-US" baseline="0" dirty="0"/>
              <a:t> picture on the left is of staphylococcal scalded skin syndrome; the middle and picture on right are of Stevens Johnson Syndrome. These 2 rashes are a medical emergency</a:t>
            </a:r>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58</a:t>
            </a:fld>
            <a:endParaRPr lang="en-US" dirty="0"/>
          </a:p>
        </p:txBody>
      </p:sp>
    </p:spTree>
    <p:extLst>
      <p:ext uri="{BB962C8B-B14F-4D97-AF65-F5344CB8AC3E}">
        <p14:creationId xmlns:p14="http://schemas.microsoft.com/office/powerpoint/2010/main" val="3125143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Bloody diarrhea with pallor and petechiae</a:t>
            </a:r>
            <a:r>
              <a:rPr lang="en-US" baseline="0" dirty="0"/>
              <a:t>  raise the concern about the possibility of hemolytic uremic syndrome or HSP (Henoch-Scholein Purpura)</a:t>
            </a:r>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59</a:t>
            </a:fld>
            <a:endParaRPr lang="en-US" dirty="0"/>
          </a:p>
        </p:txBody>
      </p:sp>
    </p:spTree>
    <p:extLst>
      <p:ext uri="{BB962C8B-B14F-4D97-AF65-F5344CB8AC3E}">
        <p14:creationId xmlns:p14="http://schemas.microsoft.com/office/powerpoint/2010/main" val="1045827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child with fever and petechiae or purpura needs to be evaluated</a:t>
            </a:r>
            <a:r>
              <a:rPr lang="en-US" baseline="0" dirty="0"/>
              <a:t> carefully for meningitis.  Fever for &gt;5 days with evidence of mucosal inflammation and rash should be evaluated for Kawasaki Disease</a:t>
            </a:r>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60</a:t>
            </a:fld>
            <a:endParaRPr lang="en-US" dirty="0"/>
          </a:p>
        </p:txBody>
      </p:sp>
    </p:spTree>
    <p:extLst>
      <p:ext uri="{BB962C8B-B14F-4D97-AF65-F5344CB8AC3E}">
        <p14:creationId xmlns:p14="http://schemas.microsoft.com/office/powerpoint/2010/main" val="56454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10</a:t>
            </a:fld>
            <a:endParaRPr lang="en-US" dirty="0"/>
          </a:p>
        </p:txBody>
      </p:sp>
    </p:spTree>
    <p:extLst>
      <p:ext uri="{BB962C8B-B14F-4D97-AF65-F5344CB8AC3E}">
        <p14:creationId xmlns:p14="http://schemas.microsoft.com/office/powerpoint/2010/main" val="428066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Athletes with tinea corporis</a:t>
            </a:r>
            <a:r>
              <a:rPr lang="en-US" baseline="0" dirty="0"/>
              <a:t> can participate in matches 72 hours after commencement of topical therapy; it’s recommended that they be treated for a minimum of 1 week after lesion has resolved; may be covered with a bio-occlusive dressing when no longer considered contagious</a:t>
            </a:r>
          </a:p>
          <a:p>
            <a:endParaRPr lang="en-US" baseline="0" dirty="0"/>
          </a:p>
          <a:p>
            <a:r>
              <a:rPr lang="en-US" baseline="0" dirty="0"/>
              <a:t>For tinea capitis, the infection is more difficult to treat and requires 14 days of oral antifungal medication before return to practice or competition,  Since shedding of fungal spores can persist  beyond two weeks, it is recommended if possible washing scalp with ketoconazole 1% shampoo to decrease transmission of spores.</a:t>
            </a:r>
          </a:p>
          <a:p>
            <a:endParaRPr lang="en-US" baseline="0" dirty="0"/>
          </a:p>
          <a:p>
            <a:r>
              <a:rPr lang="en-US" baseline="0" dirty="0"/>
              <a:t>Tinea cruris is a groin infection.  Treatment with topical antifungal is usually adequate. As lesion is covered by the uniform no exclusion from participation is usually needed.</a:t>
            </a:r>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11</a:t>
            </a:fld>
            <a:endParaRPr lang="en-US" dirty="0"/>
          </a:p>
        </p:txBody>
      </p:sp>
    </p:spTree>
    <p:extLst>
      <p:ext uri="{BB962C8B-B14F-4D97-AF65-F5344CB8AC3E}">
        <p14:creationId xmlns:p14="http://schemas.microsoft.com/office/powerpoint/2010/main" val="415205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13</a:t>
            </a:fld>
            <a:endParaRPr lang="en-US" dirty="0"/>
          </a:p>
        </p:txBody>
      </p:sp>
    </p:spTree>
    <p:extLst>
      <p:ext uri="{BB962C8B-B14F-4D97-AF65-F5344CB8AC3E}">
        <p14:creationId xmlns:p14="http://schemas.microsoft.com/office/powerpoint/2010/main" val="2323736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ＭＳ Ｐゴシック" panose="020B0600070205080204" pitchFamily="34" charset="-128"/>
              </a:rPr>
              <a:t>Urticarial lesions or hives are circumscribed, raised, erythematous plaques, often with central pallor. Lesions may be round, oval, or serpiginous in shape and vary in size from less than 1 centimeter to several centimeters in diameter. They are intensely itchy. Pruritus may disrupt work, school, or sleep. Symptoms often seem most severe at night.</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Individual lesions are transient, usually appearing and enlarging over the course of minutes to hours and then disappearing within 24 hours. Urticarial lesions are not normally painful and resolve without leaving residual ecchymotic marks on the skin, unless there is trauma from scratching</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Any area of the body may be affected, although areas in which clothing compresses the skin (eg, under waistbands) or where skin rubs together (axillae) are sometimes affected more dramatically. Typically, compressed areas become more severely affected once the restricting clothing has been removed</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Common causes of hives include</a:t>
            </a:r>
            <a:r>
              <a:rPr lang="en-US" altLang="en-US" b="1" dirty="0">
                <a:latin typeface="Arial" panose="020B0604020202020204" pitchFamily="34" charset="0"/>
                <a:ea typeface="ＭＳ Ｐゴシック" panose="020B0600070205080204" pitchFamily="34" charset="-128"/>
              </a:rPr>
              <a:t>:</a:t>
            </a:r>
          </a:p>
          <a:p>
            <a:r>
              <a:rPr lang="en-US" altLang="en-US" b="1" dirty="0">
                <a:latin typeface="Arial" panose="020B0604020202020204" pitchFamily="34" charset="0"/>
                <a:ea typeface="ＭＳ Ｐゴシック" panose="020B0600070205080204" pitchFamily="34" charset="-128"/>
              </a:rPr>
              <a:t> infections: </a:t>
            </a:r>
            <a:r>
              <a:rPr lang="en-US" altLang="en-US" dirty="0">
                <a:latin typeface="Arial" panose="020B0604020202020204" pitchFamily="34" charset="0"/>
                <a:ea typeface="ＭＳ Ｐゴシック" panose="020B0600070205080204" pitchFamily="34" charset="-128"/>
              </a:rPr>
              <a:t>associated with over 80 percent of cases of acute urticaria in kids</a:t>
            </a:r>
          </a:p>
          <a:p>
            <a:r>
              <a:rPr lang="en-US" altLang="en-US" b="1" dirty="0">
                <a:latin typeface="Arial" panose="020B0604020202020204" pitchFamily="34" charset="0"/>
                <a:ea typeface="ＭＳ Ｐゴシック" panose="020B0600070205080204" pitchFamily="34" charset="-128"/>
              </a:rPr>
              <a:t> allergic reactions to medications: </a:t>
            </a:r>
            <a:r>
              <a:rPr lang="en-US" altLang="en-US" dirty="0">
                <a:latin typeface="Arial" panose="020B0604020202020204" pitchFamily="34" charset="0"/>
                <a:ea typeface="ＭＳ Ｐゴシック" panose="020B0600070205080204" pitchFamily="34" charset="-128"/>
              </a:rPr>
              <a:t>most frequently implicated in causing hives include are penicillins and cephalosporins </a:t>
            </a:r>
          </a:p>
          <a:p>
            <a:r>
              <a:rPr lang="en-US" altLang="en-US" b="1" dirty="0">
                <a:latin typeface="Arial" panose="020B0604020202020204" pitchFamily="34" charset="0"/>
                <a:ea typeface="ＭＳ Ｐゴシック" panose="020B0600070205080204" pitchFamily="34" charset="-128"/>
              </a:rPr>
              <a:t> foods</a:t>
            </a:r>
            <a:r>
              <a:rPr lang="en-US" altLang="en-US" dirty="0">
                <a:latin typeface="Arial" panose="020B0604020202020204" pitchFamily="34" charset="0"/>
                <a:ea typeface="ＭＳ Ｐゴシック" panose="020B0600070205080204" pitchFamily="34" charset="-128"/>
              </a:rPr>
              <a:t>: Milk, eggs, peanuts, tree nuts, soy, and wheat are the most common foods to cause generalized urticaria in children</a:t>
            </a:r>
          </a:p>
          <a:p>
            <a:r>
              <a:rPr lang="en-US" altLang="en-US" dirty="0">
                <a:latin typeface="Arial" panose="020B0604020202020204" pitchFamily="34" charset="0"/>
                <a:ea typeface="ＭＳ Ｐゴシック" panose="020B0600070205080204" pitchFamily="34" charset="-128"/>
              </a:rPr>
              <a:t> </a:t>
            </a:r>
            <a:r>
              <a:rPr lang="en-US" altLang="en-US" b="1" dirty="0">
                <a:latin typeface="Arial" panose="020B0604020202020204" pitchFamily="34" charset="0"/>
                <a:ea typeface="ＭＳ Ｐゴシック" panose="020B0600070205080204" pitchFamily="34" charset="-128"/>
              </a:rPr>
              <a:t>insect stings and bites</a:t>
            </a:r>
            <a:r>
              <a:rPr lang="en-US" altLang="en-US" dirty="0">
                <a:latin typeface="Arial" panose="020B0604020202020204" pitchFamily="34" charset="0"/>
                <a:ea typeface="ＭＳ Ｐゴシック" panose="020B0600070205080204" pitchFamily="34" charset="-128"/>
              </a:rPr>
              <a:t>, </a:t>
            </a:r>
            <a:r>
              <a:rPr lang="en-US" altLang="en-US" b="1" dirty="0">
                <a:latin typeface="Arial" panose="020B0604020202020204" pitchFamily="34" charset="0"/>
                <a:ea typeface="ＭＳ Ｐゴシック" panose="020B0600070205080204" pitchFamily="34" charset="-128"/>
              </a:rPr>
              <a:t>reactions to medications that cause non-allergic mast cell activation (eg, narcotics); and ingestion of nonsteroidal anti-inflammatory drugs (NSAIDs</a:t>
            </a:r>
          </a:p>
          <a:p>
            <a:endParaRPr lang="en-US" altLang="en-US" b="1"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Urticarial lesions or hives are circumscribed, raised, erythematous plaques, often with central pallor. Lesions may be round, oval, or serpiginous in shape and vary in size from less than 1 centimeter to several centimeters in diameter. They are intensely itchy. Pruritus may disrupt work, school, or sleep. Symptoms often seem most severe at night.</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Individual lesions are transient, usually appearing and enlarging over the course of minutes to hours and then disappearing within 24 hours. Urticarial lesions are not normally painful and resolve without leaving residual ecchymotic marks on the skin, unless there is trauma from scratching</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Any area of the body may be affected, although areas in which clothing compresses the skin (eg, under waistbands) or where skin rubs together (axillae) are sometimes affected more dramatically. Typically, compressed areas become more severely affected once the restricting clothing has been removed</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Common causes of hives include</a:t>
            </a:r>
            <a:r>
              <a:rPr lang="en-US" altLang="en-US" b="1" dirty="0">
                <a:latin typeface="Arial" panose="020B0604020202020204" pitchFamily="34" charset="0"/>
                <a:ea typeface="ＭＳ Ｐゴシック" panose="020B0600070205080204" pitchFamily="34" charset="-128"/>
              </a:rPr>
              <a:t>:</a:t>
            </a:r>
          </a:p>
          <a:p>
            <a:r>
              <a:rPr lang="en-US" altLang="en-US" b="1" dirty="0">
                <a:latin typeface="Arial" panose="020B0604020202020204" pitchFamily="34" charset="0"/>
                <a:ea typeface="ＭＳ Ｐゴシック" panose="020B0600070205080204" pitchFamily="34" charset="-128"/>
              </a:rPr>
              <a:t> infections: </a:t>
            </a:r>
            <a:r>
              <a:rPr lang="en-US" altLang="en-US" dirty="0">
                <a:latin typeface="Arial" panose="020B0604020202020204" pitchFamily="34" charset="0"/>
                <a:ea typeface="ＭＳ Ｐゴシック" panose="020B0600070205080204" pitchFamily="34" charset="-128"/>
              </a:rPr>
              <a:t>associated with over 80 percent of cases of acute urticaria in kids</a:t>
            </a:r>
          </a:p>
          <a:p>
            <a:r>
              <a:rPr lang="en-US" altLang="en-US" b="1" dirty="0">
                <a:latin typeface="Arial" panose="020B0604020202020204" pitchFamily="34" charset="0"/>
                <a:ea typeface="ＭＳ Ｐゴシック" panose="020B0600070205080204" pitchFamily="34" charset="-128"/>
              </a:rPr>
              <a:t> allergic reactions to medications: </a:t>
            </a:r>
            <a:r>
              <a:rPr lang="en-US" altLang="en-US" dirty="0">
                <a:latin typeface="Arial" panose="020B0604020202020204" pitchFamily="34" charset="0"/>
                <a:ea typeface="ＭＳ Ｐゴシック" panose="020B0600070205080204" pitchFamily="34" charset="-128"/>
              </a:rPr>
              <a:t>most frequently implicated in causing hives include are penicillins and cephalosporins </a:t>
            </a:r>
          </a:p>
          <a:p>
            <a:r>
              <a:rPr lang="en-US" altLang="en-US" b="1" dirty="0">
                <a:latin typeface="Arial" panose="020B0604020202020204" pitchFamily="34" charset="0"/>
                <a:ea typeface="ＭＳ Ｐゴシック" panose="020B0600070205080204" pitchFamily="34" charset="-128"/>
              </a:rPr>
              <a:t> foods</a:t>
            </a:r>
            <a:r>
              <a:rPr lang="en-US" altLang="en-US" dirty="0">
                <a:latin typeface="Arial" panose="020B0604020202020204" pitchFamily="34" charset="0"/>
                <a:ea typeface="ＭＳ Ｐゴシック" panose="020B0600070205080204" pitchFamily="34" charset="-128"/>
              </a:rPr>
              <a:t>: Milk, eggs, peanuts, tree nuts, soy, and wheat are the most common foods to cause generalized urticaria in children</a:t>
            </a:r>
          </a:p>
          <a:p>
            <a:r>
              <a:rPr lang="en-US" altLang="en-US" dirty="0">
                <a:latin typeface="Arial" panose="020B0604020202020204" pitchFamily="34" charset="0"/>
                <a:ea typeface="ＭＳ Ｐゴシック" panose="020B0600070205080204" pitchFamily="34" charset="-128"/>
              </a:rPr>
              <a:t> </a:t>
            </a:r>
            <a:r>
              <a:rPr lang="en-US" altLang="en-US" b="1" dirty="0">
                <a:latin typeface="Arial" panose="020B0604020202020204" pitchFamily="34" charset="0"/>
                <a:ea typeface="ＭＳ Ｐゴシック" panose="020B0600070205080204" pitchFamily="34" charset="-128"/>
              </a:rPr>
              <a:t>insect stings and bites</a:t>
            </a:r>
            <a:r>
              <a:rPr lang="en-US" altLang="en-US" dirty="0">
                <a:latin typeface="Arial" panose="020B0604020202020204" pitchFamily="34" charset="0"/>
                <a:ea typeface="ＭＳ Ｐゴシック" panose="020B0600070205080204" pitchFamily="34" charset="-128"/>
              </a:rPr>
              <a:t>, </a:t>
            </a:r>
            <a:r>
              <a:rPr lang="en-US" altLang="en-US" b="1" dirty="0">
                <a:latin typeface="Arial" panose="020B0604020202020204" pitchFamily="34" charset="0"/>
                <a:ea typeface="ＭＳ Ｐゴシック" panose="020B0600070205080204" pitchFamily="34" charset="-128"/>
              </a:rPr>
              <a:t>reactions to medications that cause non-allergic mast cell activation (eg, narcotics); and ingestion of nonsteroidal anti-inflammatory drugs (NSAIDs</a:t>
            </a:r>
          </a:p>
          <a:p>
            <a:endParaRPr lang="en-US" altLang="en-US" b="1" dirty="0">
              <a:latin typeface="Arial" panose="020B0604020202020204" pitchFamily="34" charset="0"/>
              <a:ea typeface="ＭＳ Ｐゴシック" panose="020B0600070205080204" pitchFamily="34" charset="-128"/>
            </a:endParaRPr>
          </a:p>
          <a:p>
            <a:endParaRPr lang="en-US" baseline="0" dirty="0"/>
          </a:p>
        </p:txBody>
      </p:sp>
      <p:sp>
        <p:nvSpPr>
          <p:cNvPr id="4" name="Slide Number Placeholder 3"/>
          <p:cNvSpPr>
            <a:spLocks noGrp="1"/>
          </p:cNvSpPr>
          <p:nvPr>
            <p:ph type="sldNum" sz="quarter" idx="10"/>
          </p:nvPr>
        </p:nvSpPr>
        <p:spPr/>
        <p:txBody>
          <a:bodyPr/>
          <a:lstStyle/>
          <a:p>
            <a:fld id="{FC37C50E-7AC4-4B3A-963C-1719E45F91D6}" type="slidenum">
              <a:rPr lang="en-US" smtClean="0"/>
              <a:t>15</a:t>
            </a:fld>
            <a:endParaRPr lang="en-US" dirty="0"/>
          </a:p>
        </p:txBody>
      </p:sp>
    </p:spTree>
    <p:extLst>
      <p:ext uri="{BB962C8B-B14F-4D97-AF65-F5344CB8AC3E}">
        <p14:creationId xmlns:p14="http://schemas.microsoft.com/office/powerpoint/2010/main" val="341652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ＭＳ Ｐゴシック" panose="020B0600070205080204" pitchFamily="34" charset="-128"/>
              </a:rPr>
              <a:t>Initial treatment of new-onset urticaria (with or without angioedema) should focus on the short-term relief of pruritus and angioedema, if present. Approximately two-thirds of cases of new-onset urticaria will be self-limited and resolve spontaneously</a:t>
            </a:r>
          </a:p>
          <a:p>
            <a:r>
              <a:rPr lang="en-US" altLang="en-US" dirty="0">
                <a:latin typeface="Arial" panose="020B0604020202020204" pitchFamily="34" charset="0"/>
                <a:ea typeface="ＭＳ Ｐゴシック" panose="020B0600070205080204" pitchFamily="34" charset="-128"/>
              </a:rPr>
              <a:t>H1 antihistamines — H1 antihistamines may be divided into older, first-generation agents (eg, </a:t>
            </a:r>
            <a:r>
              <a:rPr lang="en-US" altLang="en-US" u="sng" dirty="0">
                <a:latin typeface="Arial" panose="020B0604020202020204" pitchFamily="34" charset="0"/>
                <a:ea typeface="ＭＳ Ｐゴシック" panose="020B0600070205080204" pitchFamily="34" charset="-128"/>
              </a:rPr>
              <a:t>diphenhydramine</a:t>
            </a:r>
            <a:r>
              <a:rPr lang="en-US" altLang="en-US" dirty="0">
                <a:latin typeface="Arial" panose="020B0604020202020204" pitchFamily="34" charset="0"/>
                <a:ea typeface="ＭＳ Ｐゴシック" panose="020B0600070205080204" pitchFamily="34" charset="-128"/>
              </a:rPr>
              <a:t>, </a:t>
            </a:r>
            <a:r>
              <a:rPr lang="en-US" altLang="en-US" u="sng" dirty="0">
                <a:latin typeface="Arial" panose="020B0604020202020204" pitchFamily="34" charset="0"/>
                <a:ea typeface="ＭＳ Ｐゴシック" panose="020B0600070205080204" pitchFamily="34" charset="-128"/>
              </a:rPr>
              <a:t>chlorpheniramine</a:t>
            </a:r>
            <a:r>
              <a:rPr lang="en-US" altLang="en-US" dirty="0">
                <a:latin typeface="Arial" panose="020B0604020202020204" pitchFamily="34" charset="0"/>
                <a:ea typeface="ＭＳ Ｐゴシック" panose="020B0600070205080204" pitchFamily="34" charset="-128"/>
              </a:rPr>
              <a:t>, </a:t>
            </a:r>
            <a:r>
              <a:rPr lang="en-US" altLang="en-US" u="sng" dirty="0">
                <a:latin typeface="Arial" panose="020B0604020202020204" pitchFamily="34" charset="0"/>
                <a:ea typeface="ＭＳ Ｐゴシック" panose="020B0600070205080204" pitchFamily="34" charset="-128"/>
              </a:rPr>
              <a:t>hydroxyzine</a:t>
            </a:r>
            <a:r>
              <a:rPr lang="en-US" altLang="en-US" dirty="0">
                <a:latin typeface="Arial" panose="020B0604020202020204" pitchFamily="34" charset="0"/>
                <a:ea typeface="ＭＳ Ｐゴシック" panose="020B0600070205080204" pitchFamily="34" charset="-128"/>
              </a:rPr>
              <a:t>) and newer, second-generation agents (eg, </a:t>
            </a:r>
            <a:r>
              <a:rPr lang="en-US" altLang="en-US" u="sng" dirty="0">
                <a:latin typeface="Arial" panose="020B0604020202020204" pitchFamily="34" charset="0"/>
                <a:ea typeface="ＭＳ Ｐゴシック" panose="020B0600070205080204" pitchFamily="34" charset="-128"/>
              </a:rPr>
              <a:t>cetirizine</a:t>
            </a:r>
            <a:r>
              <a:rPr lang="en-US" altLang="en-US" dirty="0">
                <a:latin typeface="Arial" panose="020B0604020202020204" pitchFamily="34" charset="0"/>
                <a:ea typeface="ＭＳ Ｐゴシック" panose="020B0600070205080204" pitchFamily="34" charset="-128"/>
              </a:rPr>
              <a:t>, </a:t>
            </a:r>
            <a:r>
              <a:rPr lang="en-US" altLang="en-US" u="sng" dirty="0">
                <a:latin typeface="Arial" panose="020B0604020202020204" pitchFamily="34" charset="0"/>
                <a:ea typeface="ＭＳ Ｐゴシック" panose="020B0600070205080204" pitchFamily="34" charset="-128"/>
              </a:rPr>
              <a:t>loratadine</a:t>
            </a:r>
            <a:r>
              <a:rPr lang="en-US" altLang="en-US" dirty="0">
                <a:latin typeface="Arial" panose="020B0604020202020204" pitchFamily="34" charset="0"/>
                <a:ea typeface="ＭＳ Ｐゴシック" panose="020B0600070205080204" pitchFamily="34" charset="-128"/>
              </a:rPr>
              <a:t>, </a:t>
            </a:r>
            <a:r>
              <a:rPr lang="en-US" altLang="en-US" u="sng" dirty="0">
                <a:latin typeface="Arial" panose="020B0604020202020204" pitchFamily="34" charset="0"/>
                <a:ea typeface="ＭＳ Ｐゴシック" panose="020B0600070205080204" pitchFamily="34" charset="-128"/>
              </a:rPr>
              <a:t>fexofenadine</a:t>
            </a:r>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Second-generation agents are preferred for both adults and children</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newer, second-generation H1 antihistamines are recommended as first-line therapy by published guidelines from both allergy and dermatology expert panels [</a:t>
            </a:r>
            <a:r>
              <a:rPr lang="en-US" altLang="en-US" u="sng" dirty="0">
                <a:latin typeface="Arial" panose="020B0604020202020204" pitchFamily="34" charset="0"/>
                <a:ea typeface="ＭＳ Ｐゴシック" panose="020B0600070205080204" pitchFamily="34" charset="-128"/>
              </a:rPr>
              <a:t>48,49</a:t>
            </a:r>
            <a:r>
              <a:rPr lang="en-US" altLang="en-US" dirty="0">
                <a:latin typeface="Arial" panose="020B0604020202020204" pitchFamily="34" charset="0"/>
                <a:ea typeface="ＭＳ Ｐゴシック" panose="020B0600070205080204" pitchFamily="34" charset="-128"/>
              </a:rPr>
              <a:t>]. These drugs are minimally sedating, are essentially free of the anticholinergic effects that can complicate use of first-generation agents, have few significant drug-drug interactions, and require less frequent dosing compared with first-generation agents [</a:t>
            </a:r>
            <a:r>
              <a:rPr lang="en-US" altLang="en-US" u="sng" dirty="0">
                <a:latin typeface="Arial" panose="020B0604020202020204" pitchFamily="34" charset="0"/>
                <a:ea typeface="ＭＳ Ｐゴシック" panose="020B0600070205080204" pitchFamily="34" charset="-128"/>
              </a:rPr>
              <a:t>50-54</a:t>
            </a:r>
            <a:r>
              <a:rPr lang="en-US" altLang="en-US" dirty="0">
                <a:latin typeface="Arial" panose="020B0604020202020204" pitchFamily="34" charset="0"/>
                <a:ea typeface="ＭＳ Ｐゴシック" panose="020B0600070205080204" pitchFamily="34" charset="-128"/>
              </a:rPr>
              <a:t>].</a:t>
            </a:r>
          </a:p>
          <a:p>
            <a:endParaRPr lang="en-US" dirty="0"/>
          </a:p>
        </p:txBody>
      </p:sp>
      <p:sp>
        <p:nvSpPr>
          <p:cNvPr id="4" name="Slide Number Placeholder 3"/>
          <p:cNvSpPr>
            <a:spLocks noGrp="1"/>
          </p:cNvSpPr>
          <p:nvPr>
            <p:ph type="sldNum" sz="quarter" idx="5"/>
          </p:nvPr>
        </p:nvSpPr>
        <p:spPr/>
        <p:txBody>
          <a:bodyPr/>
          <a:lstStyle/>
          <a:p>
            <a:fld id="{FC37C50E-7AC4-4B3A-963C-1719E45F91D6}" type="slidenum">
              <a:rPr lang="en-US" smtClean="0"/>
              <a:t>16</a:t>
            </a:fld>
            <a:endParaRPr lang="en-US" dirty="0"/>
          </a:p>
        </p:txBody>
      </p:sp>
    </p:spTree>
    <p:extLst>
      <p:ext uri="{BB962C8B-B14F-4D97-AF65-F5344CB8AC3E}">
        <p14:creationId xmlns:p14="http://schemas.microsoft.com/office/powerpoint/2010/main" val="3395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Clearance</a:t>
            </a:r>
            <a:r>
              <a:rPr lang="en-US" baseline="0" dirty="0"/>
              <a:t> of viremia correlates with appearance of the rash, therefore patients who have the skin eruption are no longer considered contagious</a:t>
            </a:r>
            <a:endParaRPr lang="en-US" dirty="0"/>
          </a:p>
        </p:txBody>
      </p:sp>
      <p:sp>
        <p:nvSpPr>
          <p:cNvPr id="4" name="Slide Number Placeholder 3"/>
          <p:cNvSpPr>
            <a:spLocks noGrp="1"/>
          </p:cNvSpPr>
          <p:nvPr>
            <p:ph type="sldNum" sz="quarter" idx="10"/>
          </p:nvPr>
        </p:nvSpPr>
        <p:spPr/>
        <p:txBody>
          <a:bodyPr/>
          <a:lstStyle/>
          <a:p>
            <a:fld id="{FC37C50E-7AC4-4B3A-963C-1719E45F91D6}" type="slidenum">
              <a:rPr lang="en-US" smtClean="0"/>
              <a:t>20</a:t>
            </a:fld>
            <a:endParaRPr lang="en-US" dirty="0"/>
          </a:p>
        </p:txBody>
      </p:sp>
    </p:spTree>
    <p:extLst>
      <p:ext uri="{BB962C8B-B14F-4D97-AF65-F5344CB8AC3E}">
        <p14:creationId xmlns:p14="http://schemas.microsoft.com/office/powerpoint/2010/main" val="13498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68580" rIns="6858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3FB4C5-F974-B44C-A7DF-36FDB829979E}"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B723B5-536D-6B45-85D8-498C47E13855}" type="slidenum">
              <a:rPr lang="en-US" smtClean="0"/>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1690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34290" tIns="0" rIns="3429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FB4C5-F974-B44C-A7DF-36FDB829979E}"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B723B5-536D-6B45-85D8-498C47E13855}" type="slidenum">
              <a:rPr lang="en-US" smtClean="0"/>
              <a:t>‹#›</a:t>
            </a:fld>
            <a:endParaRPr lang="en-US" dirty="0"/>
          </a:p>
        </p:txBody>
      </p:sp>
    </p:spTree>
    <p:extLst>
      <p:ext uri="{BB962C8B-B14F-4D97-AF65-F5344CB8AC3E}">
        <p14:creationId xmlns:p14="http://schemas.microsoft.com/office/powerpoint/2010/main" val="122643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34290" tIns="0" rIns="3429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FB4C5-F974-B44C-A7DF-36FDB829979E}"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B723B5-536D-6B45-85D8-498C47E13855}" type="slidenum">
              <a:rPr lang="en-US" smtClean="0"/>
              <a:t>‹#›</a:t>
            </a:fld>
            <a:endParaRPr lang="en-US" dirty="0"/>
          </a:p>
        </p:txBody>
      </p:sp>
    </p:spTree>
    <p:extLst>
      <p:ext uri="{BB962C8B-B14F-4D97-AF65-F5344CB8AC3E}">
        <p14:creationId xmlns:p14="http://schemas.microsoft.com/office/powerpoint/2010/main" val="1203136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FB4C5-F974-B44C-A7DF-36FDB829979E}"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B723B5-536D-6B45-85D8-498C47E13855}" type="slidenum">
              <a:rPr lang="en-US" smtClean="0"/>
              <a:t>‹#›</a:t>
            </a:fld>
            <a:endParaRPr lang="en-US" dirty="0"/>
          </a:p>
        </p:txBody>
      </p:sp>
    </p:spTree>
    <p:extLst>
      <p:ext uri="{BB962C8B-B14F-4D97-AF65-F5344CB8AC3E}">
        <p14:creationId xmlns:p14="http://schemas.microsoft.com/office/powerpoint/2010/main" val="95374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68580" rIns="68580" anchor="t" anchorCtr="0">
            <a:normAutofit/>
          </a:bodyPr>
          <a:lstStyle>
            <a:lvl1pPr marL="0" indent="0">
              <a:buNone/>
              <a:defRPr sz="1800" cap="all" spc="150" baseline="0">
                <a:solidFill>
                  <a:schemeClr val="tx2"/>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3FB4C5-F974-B44C-A7DF-36FDB829979E}"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B723B5-536D-6B45-85D8-498C47E13855}" type="slidenum">
              <a:rPr lang="en-US" smtClean="0"/>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25685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3FB4C5-F974-B44C-A7DF-36FDB829979E}"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B723B5-536D-6B45-85D8-498C47E13855}" type="slidenum">
              <a:rPr lang="en-US" smtClean="0"/>
              <a:t>‹#›</a:t>
            </a:fld>
            <a:endParaRPr lang="en-US" dirty="0"/>
          </a:p>
        </p:txBody>
      </p:sp>
    </p:spTree>
    <p:extLst>
      <p:ext uri="{BB962C8B-B14F-4D97-AF65-F5344CB8AC3E}">
        <p14:creationId xmlns:p14="http://schemas.microsoft.com/office/powerpoint/2010/main" val="194973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68580" rIns="6858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68580" rIns="6858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3FB4C5-F974-B44C-A7DF-36FDB829979E}" type="datetimeFigureOut">
              <a:rPr lang="en-US" smtClean="0"/>
              <a:t>4/12/2022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B723B5-536D-6B45-85D8-498C47E13855}" type="slidenum">
              <a:rPr lang="en-US" smtClean="0"/>
              <a:t>‹#›</a:t>
            </a:fld>
            <a:endParaRPr lang="en-US" dirty="0"/>
          </a:p>
        </p:txBody>
      </p:sp>
    </p:spTree>
    <p:extLst>
      <p:ext uri="{BB962C8B-B14F-4D97-AF65-F5344CB8AC3E}">
        <p14:creationId xmlns:p14="http://schemas.microsoft.com/office/powerpoint/2010/main" val="12738084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3FB4C5-F974-B44C-A7DF-36FDB829979E}" type="datetimeFigureOut">
              <a:rPr lang="en-US" smtClean="0"/>
              <a:t>4/12/2022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B723B5-536D-6B45-85D8-498C47E13855}" type="slidenum">
              <a:rPr lang="en-US" smtClean="0"/>
              <a:t>‹#›</a:t>
            </a:fld>
            <a:endParaRPr lang="en-US" dirty="0"/>
          </a:p>
        </p:txBody>
      </p:sp>
    </p:spTree>
    <p:extLst>
      <p:ext uri="{BB962C8B-B14F-4D97-AF65-F5344CB8AC3E}">
        <p14:creationId xmlns:p14="http://schemas.microsoft.com/office/powerpoint/2010/main" val="63397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3FB4C5-F974-B44C-A7DF-36FDB829979E}" type="datetimeFigureOut">
              <a:rPr lang="en-US" smtClean="0"/>
              <a:t>4/12/2022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5B723B5-536D-6B45-85D8-498C47E13855}" type="slidenum">
              <a:rPr lang="en-US" smtClean="0"/>
              <a:t>‹#›</a:t>
            </a:fld>
            <a:endParaRPr lang="en-US" dirty="0"/>
          </a:p>
        </p:txBody>
      </p:sp>
    </p:spTree>
    <p:extLst>
      <p:ext uri="{BB962C8B-B14F-4D97-AF65-F5344CB8AC3E}">
        <p14:creationId xmlns:p14="http://schemas.microsoft.com/office/powerpoint/2010/main" val="15369477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68580" rIns="68580">
            <a:normAutofit/>
          </a:bodyPr>
          <a:lstStyle>
            <a:lvl1pPr marL="0" indent="0">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93FB4C5-F974-B44C-A7DF-36FDB829979E}" type="datetimeFigureOut">
              <a:rPr lang="en-US" smtClean="0"/>
              <a:t>4/12/2022</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B723B5-536D-6B45-85D8-498C47E13855}" type="slidenum">
              <a:rPr lang="en-US" smtClean="0"/>
              <a:t>‹#›</a:t>
            </a:fld>
            <a:endParaRPr lang="en-US" dirty="0"/>
          </a:p>
        </p:txBody>
      </p:sp>
    </p:spTree>
    <p:extLst>
      <p:ext uri="{BB962C8B-B14F-4D97-AF65-F5344CB8AC3E}">
        <p14:creationId xmlns:p14="http://schemas.microsoft.com/office/powerpoint/2010/main" val="154823402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68580" tIns="0" rIns="6858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342900" tIns="3429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822960" y="4430268"/>
            <a:ext cx="7584948" cy="445770"/>
          </a:xfrm>
        </p:spPr>
        <p:txBody>
          <a:bodyPr lIns="68580" tIns="0" rIns="68580" bIns="0">
            <a:normAutofit/>
          </a:bodyPr>
          <a:lstStyle>
            <a:lvl1pPr marL="0" indent="0">
              <a:spcBef>
                <a:spcPts val="0"/>
              </a:spcBef>
              <a:spcAft>
                <a:spcPts val="450"/>
              </a:spcAft>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393FB4C5-F974-B44C-A7DF-36FDB829979E}" type="datetimeFigureOut">
              <a:rPr lang="en-US" smtClean="0"/>
              <a:t>4/12/2022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15B723B5-536D-6B45-85D8-498C47E13855}" type="slidenum">
              <a:rPr lang="en-US" smtClean="0"/>
              <a:t>‹#›</a:t>
            </a:fld>
            <a:endParaRPr lang="en-US" dirty="0"/>
          </a:p>
        </p:txBody>
      </p:sp>
    </p:spTree>
    <p:extLst>
      <p:ext uri="{BB962C8B-B14F-4D97-AF65-F5344CB8AC3E}">
        <p14:creationId xmlns:p14="http://schemas.microsoft.com/office/powerpoint/2010/main" val="10995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68580" tIns="34290" rIns="68580" bIns="3429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34290" rIns="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68580" tIns="34290" rIns="68580" bIns="34290" rtlCol="0" anchor="ctr"/>
          <a:lstStyle>
            <a:lvl1pPr algn="l">
              <a:defRPr sz="700">
                <a:solidFill>
                  <a:srgbClr val="FFFFFF"/>
                </a:solidFill>
              </a:defRPr>
            </a:lvl1pPr>
          </a:lstStyle>
          <a:p>
            <a:fld id="{393FB4C5-F974-B44C-A7DF-36FDB829979E}" type="datetimeFigureOut">
              <a:rPr lang="en-US" smtClean="0"/>
              <a:t>4/12/2022</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68580" tIns="34290" rIns="68580" bIns="34290" rtlCol="0" anchor="ctr"/>
          <a:lstStyle>
            <a:lvl1pPr algn="ctr">
              <a:defRPr sz="7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68580" tIns="34290" rIns="68580" bIns="34290" rtlCol="0" anchor="ctr"/>
          <a:lstStyle>
            <a:lvl1pPr algn="r">
              <a:defRPr sz="800">
                <a:solidFill>
                  <a:srgbClr val="FFFFFF"/>
                </a:solidFill>
              </a:defRPr>
            </a:lvl1pPr>
          </a:lstStyle>
          <a:p>
            <a:fld id="{15B723B5-536D-6B45-85D8-498C47E13855}" type="slidenum">
              <a:rPr lang="en-US" smtClean="0"/>
              <a:t>‹#›</a:t>
            </a:fld>
            <a:endParaRPr lang="en-US" dirty="0"/>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40141"/>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i&amp;rct=j&amp;q=&amp;esrc=s&amp;source=images&amp;cd=&amp;cad=rja&amp;uact=8&amp;ved=2ahUKEwih6-mXu9fcAhWLm4MKHeJjDHsQjRx6BAgBEAQ&amp;url=https://nationaleczema.org/eczema/&amp;psig=AOvVaw1KUrBPn6AdydUuMWXMv9dt&amp;ust=1533611752400605"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file:///\\chs\contents\lyme-disease-clinical-manifestations-in-children\abstract\13,1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esorenson1.wordpress.com/2016/03/28/tick-tock-for-tick-season/" TargetMode="Externa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hyperlink" Target="file:///\\chs\contents\image%3fimageKey=PEDS\75337&amp;topicKey=PEDS\6038&amp;search=lyme+disease+children&amp;rank=3~150&amp;source=see_lin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br>
              <a:rPr lang="en-US" sz="4100" dirty="0"/>
            </a:br>
            <a:br>
              <a:rPr lang="en-US" sz="4100" dirty="0"/>
            </a:br>
            <a:r>
              <a:rPr lang="en-US" sz="4100" dirty="0"/>
              <a:t>Name that Rash—</a:t>
            </a:r>
            <a:br>
              <a:rPr lang="en-US" sz="4100" dirty="0"/>
            </a:br>
            <a:r>
              <a:rPr lang="en-US" sz="4100" dirty="0"/>
              <a:t>Common Pediatric Skin Problems</a:t>
            </a:r>
          </a:p>
        </p:txBody>
      </p:sp>
      <p:sp>
        <p:nvSpPr>
          <p:cNvPr id="3" name="Subtitle 2"/>
          <p:cNvSpPr>
            <a:spLocks noGrp="1"/>
          </p:cNvSpPr>
          <p:nvPr>
            <p:ph type="subTitle" idx="1"/>
          </p:nvPr>
        </p:nvSpPr>
        <p:spPr/>
        <p:txBody>
          <a:bodyPr>
            <a:normAutofit fontScale="85000" lnSpcReduction="20000"/>
          </a:bodyPr>
          <a:lstStyle/>
          <a:p>
            <a:pPr algn="r"/>
            <a:endParaRPr lang="en-US" dirty="0"/>
          </a:p>
          <a:p>
            <a:pPr algn="r"/>
            <a:r>
              <a:rPr lang="en-US" dirty="0"/>
              <a:t>Patty Peska, APRN-CPNP-PC</a:t>
            </a:r>
          </a:p>
          <a:p>
            <a:pPr algn="r"/>
            <a:r>
              <a:rPr lang="en-US" dirty="0"/>
              <a:t>Missi Schembari, APRN-CPNP-PC</a:t>
            </a:r>
          </a:p>
        </p:txBody>
      </p:sp>
    </p:spTree>
    <p:extLst>
      <p:ext uri="{BB962C8B-B14F-4D97-AF65-F5344CB8AC3E}">
        <p14:creationId xmlns:p14="http://schemas.microsoft.com/office/powerpoint/2010/main" val="1634191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p:txBody>
          <a:bodyPr/>
          <a:lstStyle/>
          <a:p>
            <a:r>
              <a:rPr lang="en-US" sz="2100" dirty="0"/>
              <a:t>What would you recommend mom do to treat Tinea Corporis?</a:t>
            </a:r>
          </a:p>
          <a:p>
            <a:r>
              <a:rPr lang="en-US" dirty="0"/>
              <a:t>A) Reassure Tom &amp; his mom that it is a self-limiting rash and will go away on its own.  </a:t>
            </a:r>
          </a:p>
          <a:p>
            <a:r>
              <a:rPr lang="en-US" dirty="0"/>
              <a:t>B) Recommend OTC antifungal cream be applied BID for 1-3 weeks</a:t>
            </a:r>
          </a:p>
          <a:p>
            <a:r>
              <a:rPr lang="en-US" dirty="0"/>
              <a:t>C) Recommend mom schedule an appointment for Tom to see his PCP because he will need to be placed on a short course of oral griseofulvin. </a:t>
            </a:r>
          </a:p>
          <a:p>
            <a:r>
              <a:rPr lang="en-US" dirty="0"/>
              <a:t>D) Tell parents that Tom cannot return to school or wrestling until the lesion is completely resolved. </a:t>
            </a:r>
          </a:p>
          <a:p>
            <a:endParaRPr lang="en-US" dirty="0"/>
          </a:p>
        </p:txBody>
      </p:sp>
    </p:spTree>
    <p:extLst>
      <p:ext uri="{BB962C8B-B14F-4D97-AF65-F5344CB8AC3E}">
        <p14:creationId xmlns:p14="http://schemas.microsoft.com/office/powerpoint/2010/main" val="68100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454422"/>
            <a:ext cx="2313633" cy="4234656"/>
          </a:xfrm>
        </p:spPr>
        <p:txBody>
          <a:bodyPr anchor="ctr">
            <a:normAutofit/>
          </a:bodyPr>
          <a:lstStyle/>
          <a:p>
            <a:r>
              <a:rPr lang="en-US" sz="2700" dirty="0">
                <a:solidFill>
                  <a:srgbClr val="FFFFFF"/>
                </a:solidFill>
              </a:rPr>
              <a:t>Tinea Corporis – Management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454422"/>
            <a:ext cx="4810247" cy="4234656"/>
          </a:xfrm>
        </p:spPr>
        <p:txBody>
          <a:bodyPr anchor="ctr">
            <a:normAutofit/>
          </a:bodyPr>
          <a:lstStyle/>
          <a:p>
            <a:r>
              <a:rPr lang="en-US" sz="1800" dirty="0"/>
              <a:t>Answer:  B-OTC antifungal</a:t>
            </a:r>
          </a:p>
          <a:p>
            <a:pPr marL="260604" indent="-260604">
              <a:buClrTx/>
              <a:buFont typeface="Arial"/>
              <a:buChar char="•"/>
            </a:pPr>
            <a:r>
              <a:rPr lang="en-US" b="1" dirty="0"/>
              <a:t>OTC antifungal</a:t>
            </a:r>
            <a:r>
              <a:rPr lang="en-US" dirty="0"/>
              <a:t>-clotrimazole (lotrimin) or miconazole are usually effective.  Apply cream to the lesion and surrounding area of normal skin BID until resolved, which may take 1 to 3 weeks. </a:t>
            </a:r>
          </a:p>
          <a:p>
            <a:pPr marL="260604" indent="-260604">
              <a:buClrTx/>
              <a:buFont typeface="Arial"/>
              <a:buChar char="•"/>
            </a:pPr>
            <a:r>
              <a:rPr lang="en-US" b="1" dirty="0"/>
              <a:t>Systemic medication</a:t>
            </a:r>
            <a:r>
              <a:rPr lang="en-US" dirty="0"/>
              <a:t>-Griseofulvin for patients with extensive infection or patients who fail topical therapy. Tinea capitis (ringworm of the scalp) MUST be treated with oral medications because the fungal infection is found at the root of the hair follicles, where topical agents do not reach.</a:t>
            </a:r>
          </a:p>
          <a:p>
            <a:pPr marL="260604" indent="-260604">
              <a:buClrTx/>
              <a:buFont typeface="Arial"/>
              <a:buChar char="•"/>
            </a:pPr>
            <a:r>
              <a:rPr lang="en-US" dirty="0"/>
              <a:t>Identify and treat contacts, educate about communicability, exclude from daycare or school for 24 hours after start of treatment.  </a:t>
            </a:r>
          </a:p>
          <a:p>
            <a:pPr marL="260604" indent="-260604">
              <a:buClrTx/>
              <a:buFont typeface="Arial"/>
              <a:buChar char="•"/>
            </a:pPr>
            <a:r>
              <a:rPr lang="en-US" dirty="0"/>
              <a:t>Athletes with tinea corporis can participate in matches 72 hours after commencement of topical therapy and when the infected area can be covered.</a:t>
            </a:r>
          </a:p>
        </p:txBody>
      </p:sp>
    </p:spTree>
    <p:extLst>
      <p:ext uri="{BB962C8B-B14F-4D97-AF65-F5344CB8AC3E}">
        <p14:creationId xmlns:p14="http://schemas.microsoft.com/office/powerpoint/2010/main" val="129158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454422"/>
            <a:ext cx="2313633" cy="4234656"/>
          </a:xfrm>
        </p:spPr>
        <p:txBody>
          <a:bodyPr anchor="ctr">
            <a:normAutofit/>
          </a:bodyPr>
          <a:lstStyle/>
          <a:p>
            <a:r>
              <a:rPr lang="en-US" sz="2700" dirty="0">
                <a:solidFill>
                  <a:srgbClr val="FFFFFF"/>
                </a:solidFill>
              </a:rPr>
              <a:t>Tinea Corporis-Prevention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85800"/>
            <a:ext cx="4810247" cy="4003278"/>
          </a:xfrm>
        </p:spPr>
        <p:txBody>
          <a:bodyPr anchor="ctr">
            <a:normAutofit fontScale="92500" lnSpcReduction="10000"/>
          </a:bodyPr>
          <a:lstStyle/>
          <a:p>
            <a:pPr marL="260604" indent="-260604">
              <a:buClrTx/>
              <a:buFont typeface="Arial"/>
              <a:buChar char="•"/>
            </a:pPr>
            <a:r>
              <a:rPr lang="en-US" sz="1400" dirty="0"/>
              <a:t>Do not share clothing, sports equipment, or towels with other people.</a:t>
            </a:r>
          </a:p>
          <a:p>
            <a:pPr marL="260604" indent="-260604">
              <a:buClrTx/>
              <a:buFont typeface="Arial"/>
              <a:buChar char="•"/>
            </a:pPr>
            <a:r>
              <a:rPr lang="en-US" sz="1400" dirty="0"/>
              <a:t>Always wear slippers or sandals when at the gym, local pool, or other public areas.</a:t>
            </a:r>
          </a:p>
          <a:p>
            <a:pPr marL="260604" indent="-260604">
              <a:buClrTx/>
              <a:buFont typeface="Arial"/>
              <a:buChar char="•"/>
            </a:pPr>
            <a:r>
              <a:rPr lang="en-US" sz="1400" dirty="0"/>
              <a:t>Wash thoroughly with soap &amp; shampoo after any sport involving skin-to-skin contact. </a:t>
            </a:r>
          </a:p>
          <a:p>
            <a:pPr marL="260604" indent="-260604">
              <a:buClrTx/>
              <a:buFont typeface="Arial"/>
              <a:buChar char="•"/>
            </a:pPr>
            <a:r>
              <a:rPr lang="en-US" sz="1400" dirty="0"/>
              <a:t>Wash all workout clothing after each practice in hot water and drying on high heat setting</a:t>
            </a:r>
          </a:p>
          <a:p>
            <a:pPr marL="260604" indent="-260604">
              <a:buClrTx/>
              <a:buFont typeface="Arial"/>
              <a:buChar char="•"/>
            </a:pPr>
            <a:r>
              <a:rPr lang="en-US" sz="1400" dirty="0"/>
              <a:t>Avoid tight fitting clothing. Change socks and underwear daily.</a:t>
            </a:r>
          </a:p>
          <a:p>
            <a:pPr marL="260604" indent="-260604">
              <a:buClrTx/>
              <a:buFont typeface="Arial"/>
              <a:buChar char="•"/>
            </a:pPr>
            <a:r>
              <a:rPr lang="en-US" sz="1400" dirty="0"/>
              <a:t>Keep skin dry and clean. Dry thoroughly after bathing.</a:t>
            </a:r>
          </a:p>
          <a:p>
            <a:pPr marL="260604" indent="-260604">
              <a:buClrTx/>
              <a:buFont typeface="Arial"/>
              <a:buChar char="•"/>
            </a:pPr>
            <a:r>
              <a:rPr lang="en-US" sz="1400" dirty="0"/>
              <a:t>Put your socks on before your underwear if you have athlete’s foot to prevent the spread of infection to other parts of your body.</a:t>
            </a:r>
          </a:p>
          <a:p>
            <a:pPr marL="260604" indent="-260604">
              <a:buClrTx/>
              <a:buFont typeface="Arial"/>
              <a:buChar char="•"/>
            </a:pPr>
            <a:r>
              <a:rPr lang="en-US" sz="1400" dirty="0"/>
              <a:t>Have your pet seen by their vet if they have patches of missing hair or a rash.</a:t>
            </a:r>
          </a:p>
          <a:p>
            <a:pPr marL="260604" indent="-260604">
              <a:buClrTx/>
              <a:buFont typeface="Arial"/>
              <a:buChar char="•"/>
            </a:pPr>
            <a:r>
              <a:rPr lang="en-US" sz="1400" dirty="0"/>
              <a:t>If someone in your family has symptoms of ringworm, have them treated right away to decrease chances of spreading infection to other family members</a:t>
            </a:r>
          </a:p>
          <a:p>
            <a:pPr marL="342900" indent="-342900">
              <a:buFont typeface="+mj-lt"/>
              <a:buAutoNum type="arabicPeriod"/>
            </a:pPr>
            <a:endParaRPr lang="en-US" sz="1400" dirty="0"/>
          </a:p>
        </p:txBody>
      </p:sp>
    </p:spTree>
    <p:extLst>
      <p:ext uri="{BB962C8B-B14F-4D97-AF65-F5344CB8AC3E}">
        <p14:creationId xmlns:p14="http://schemas.microsoft.com/office/powerpoint/2010/main" val="101614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a:xfrm>
            <a:off x="822961" y="1384301"/>
            <a:ext cx="3837980" cy="3167602"/>
          </a:xfrm>
        </p:spPr>
        <p:txBody>
          <a:bodyPr vert="horz" lIns="0" tIns="34290" rIns="0" bIns="34290" rtlCol="0" anchor="t">
            <a:normAutofit/>
          </a:bodyPr>
          <a:lstStyle/>
          <a:p>
            <a:endParaRPr lang="en-US" dirty="0"/>
          </a:p>
          <a:p>
            <a:r>
              <a:rPr lang="en-US" sz="1800" dirty="0"/>
              <a:t>11-year-old Jake is sent to the nurse’s office with this rash.  He tells you the rash is extremely itchy.  He is afebrile.  He denies any new foods, lotions, soaps, detergents, or any recent URI symptoms.  He also denies having any breathing problems or complaints of stomachache.  He has no history of any allergies. There is no evidence of lip/eye/tongue swelling and his lungs sound clear.  </a:t>
            </a:r>
          </a:p>
          <a:p>
            <a:endParaRPr lang="en-US" dirty="0"/>
          </a:p>
          <a:p>
            <a:endParaRPr lang="en-US" dirty="0"/>
          </a:p>
          <a:p>
            <a:endParaRPr lang="en-US" dirty="0"/>
          </a:p>
          <a:p>
            <a:endParaRPr lang="en-US" dirty="0"/>
          </a:p>
        </p:txBody>
      </p:sp>
      <p:pic>
        <p:nvPicPr>
          <p:cNvPr id="6" name="Picture 5" descr="Photo of Hives (Urticaria) Skin Rash">
            <a:extLst>
              <a:ext uri="{FF2B5EF4-FFF2-40B4-BE49-F238E27FC236}">
                <a16:creationId xmlns:a16="http://schemas.microsoft.com/office/drawing/2014/main" id="{6DA98814-0D74-4A44-A045-A3AE06B43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741" y="1581150"/>
            <a:ext cx="3268872" cy="252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71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5CA7-F298-4DC1-8D5F-3A18F067D409}"/>
              </a:ext>
            </a:extLst>
          </p:cNvPr>
          <p:cNvSpPr>
            <a:spLocks noGrp="1"/>
          </p:cNvSpPr>
          <p:nvPr>
            <p:ph type="title"/>
          </p:nvPr>
        </p:nvSpPr>
        <p:spPr>
          <a:xfrm>
            <a:off x="5047500" y="1323974"/>
            <a:ext cx="3609804" cy="2628901"/>
          </a:xfrm>
        </p:spPr>
        <p:txBody>
          <a:bodyPr vert="horz" lIns="91440" tIns="45720" rIns="91440" bIns="45720" rtlCol="0" anchor="b">
            <a:normAutofit fontScale="90000"/>
          </a:bodyPr>
          <a:lstStyle/>
          <a:p>
            <a:pPr defTabSz="914400"/>
            <a:r>
              <a:rPr lang="en-US" sz="4000" spc="-50" dirty="0">
                <a:solidFill>
                  <a:schemeClr val="tx1">
                    <a:lumMod val="85000"/>
                    <a:lumOff val="15000"/>
                  </a:schemeClr>
                </a:solidFill>
              </a:rPr>
              <a:t>What is this rash?</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A) Contact Dermatitis</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B) Urticaria or Hives</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C) Henoch-Schonlein Purpura (HSP)</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D) Insect Bites</a:t>
            </a:r>
            <a:br>
              <a:rPr lang="en-US" sz="2000" spc="-50" dirty="0">
                <a:solidFill>
                  <a:schemeClr val="tx1">
                    <a:lumMod val="85000"/>
                    <a:lumOff val="15000"/>
                  </a:schemeClr>
                </a:solidFill>
              </a:rPr>
            </a:br>
            <a:br>
              <a:rPr lang="en-US" sz="2000" spc="-50" dirty="0">
                <a:solidFill>
                  <a:schemeClr val="tx1">
                    <a:lumMod val="85000"/>
                    <a:lumOff val="15000"/>
                  </a:schemeClr>
                </a:solidFill>
              </a:rPr>
            </a:br>
            <a:br>
              <a:rPr lang="en-US" sz="2000" spc="-50" dirty="0">
                <a:solidFill>
                  <a:schemeClr val="tx1">
                    <a:lumMod val="85000"/>
                    <a:lumOff val="15000"/>
                  </a:schemeClr>
                </a:solidFill>
              </a:rPr>
            </a:br>
            <a:endParaRPr lang="en-US" sz="2000" spc="-50" dirty="0">
              <a:solidFill>
                <a:schemeClr val="tx1">
                  <a:lumMod val="85000"/>
                  <a:lumOff val="15000"/>
                </a:schemeClr>
              </a:solidFill>
            </a:endParaRPr>
          </a:p>
        </p:txBody>
      </p:sp>
      <p:pic>
        <p:nvPicPr>
          <p:cNvPr id="8" name="Graphic 7" descr="Parent and Child">
            <a:extLst>
              <a:ext uri="{FF2B5EF4-FFF2-40B4-BE49-F238E27FC236}">
                <a16:creationId xmlns:a16="http://schemas.microsoft.com/office/drawing/2014/main" id="{90798BB8-8A60-4818-BEFA-1142296EF6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441" y="480060"/>
            <a:ext cx="3790617" cy="3790617"/>
          </a:xfrm>
          <a:prstGeom prst="rect">
            <a:avLst/>
          </a:prstGeom>
        </p:spPr>
      </p:pic>
    </p:spTree>
    <p:extLst>
      <p:ext uri="{BB962C8B-B14F-4D97-AF65-F5344CB8AC3E}">
        <p14:creationId xmlns:p14="http://schemas.microsoft.com/office/powerpoint/2010/main" val="378371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454422"/>
            <a:ext cx="2313633" cy="4234656"/>
          </a:xfrm>
        </p:spPr>
        <p:txBody>
          <a:bodyPr anchor="ctr">
            <a:normAutofit/>
          </a:bodyPr>
          <a:lstStyle/>
          <a:p>
            <a:r>
              <a:rPr lang="en-US" sz="2700" dirty="0">
                <a:solidFill>
                  <a:srgbClr val="FFFFFF"/>
                </a:solidFill>
              </a:rPr>
              <a:t>Urticaria (Hives)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880216"/>
            <a:ext cx="4810247" cy="3973795"/>
          </a:xfrm>
        </p:spPr>
        <p:txBody>
          <a:bodyPr vert="horz" lIns="0" tIns="34290" rIns="0" bIns="34290" rtlCol="0" anchor="ctr">
            <a:normAutofit fontScale="92500" lnSpcReduction="20000"/>
          </a:bodyPr>
          <a:lstStyle/>
          <a:p>
            <a:pPr marL="342900" indent="-342900">
              <a:buFont typeface="Arial" panose="020B0604020202020204" pitchFamily="34" charset="0"/>
              <a:buChar char="•"/>
              <a:defRPr/>
            </a:pPr>
            <a:r>
              <a:rPr lang="en-US" dirty="0"/>
              <a:t>Circumscribed, raised erythematous plaques, often with central pallor </a:t>
            </a:r>
          </a:p>
          <a:p>
            <a:pPr marL="342900" indent="-342900">
              <a:buFont typeface="Arial" panose="020B0604020202020204" pitchFamily="34" charset="0"/>
              <a:buChar char="•"/>
              <a:defRPr/>
            </a:pPr>
            <a:r>
              <a:rPr lang="en-US" dirty="0"/>
              <a:t>Usually round, oval or serpiginous in shape, ranging from  &lt;1cm to several cm in diameter</a:t>
            </a:r>
          </a:p>
          <a:p>
            <a:pPr marL="342900" indent="-342900">
              <a:buFont typeface="Arial" panose="020B0604020202020204" pitchFamily="34" charset="0"/>
              <a:buChar char="•"/>
              <a:defRPr/>
            </a:pPr>
            <a:r>
              <a:rPr lang="en-US" dirty="0"/>
              <a:t>Intensely itchy----often worse at night</a:t>
            </a:r>
          </a:p>
          <a:p>
            <a:pPr marL="342900" indent="-342900">
              <a:buFont typeface="Arial" panose="020B0604020202020204" pitchFamily="34" charset="0"/>
              <a:buChar char="•"/>
              <a:defRPr/>
            </a:pPr>
            <a:r>
              <a:rPr lang="en-US" dirty="0"/>
              <a:t>Transient</a:t>
            </a:r>
          </a:p>
          <a:p>
            <a:pPr marL="342900" indent="-342900">
              <a:buFont typeface="Arial" panose="020B0604020202020204" pitchFamily="34" charset="0"/>
              <a:buChar char="•"/>
              <a:defRPr/>
            </a:pPr>
            <a:r>
              <a:rPr lang="en-US" dirty="0"/>
              <a:t>NOT painful &amp; resolve without leaving ecchymotic marks </a:t>
            </a:r>
          </a:p>
          <a:p>
            <a:pPr marL="342900" indent="-342900">
              <a:buFont typeface="Arial" panose="020B0604020202020204" pitchFamily="34" charset="0"/>
              <a:buChar char="•"/>
              <a:defRPr/>
            </a:pPr>
            <a:r>
              <a:rPr lang="en-US" dirty="0"/>
              <a:t>Any area of the body may be affected</a:t>
            </a:r>
          </a:p>
          <a:p>
            <a:pPr marL="342900" indent="-342900">
              <a:buFont typeface="Arial" panose="020B0604020202020204" pitchFamily="34" charset="0"/>
              <a:buChar char="•"/>
              <a:defRPr/>
            </a:pPr>
            <a:endParaRPr lang="en-US" sz="1600" dirty="0">
              <a:latin typeface="Arial" charset="0"/>
            </a:endParaRPr>
          </a:p>
          <a:p>
            <a:pPr>
              <a:defRPr/>
            </a:pPr>
            <a:r>
              <a:rPr lang="en-US" sz="2000" dirty="0">
                <a:solidFill>
                  <a:srgbClr val="FF0000"/>
                </a:solidFill>
              </a:rPr>
              <a:t>Causes</a:t>
            </a:r>
          </a:p>
          <a:p>
            <a:pPr marL="285750" indent="-285750">
              <a:buFont typeface="Arial" panose="020B0604020202020204" pitchFamily="34" charset="0"/>
              <a:buChar char="•"/>
              <a:defRPr/>
            </a:pPr>
            <a:r>
              <a:rPr lang="en-US" dirty="0"/>
              <a:t>Infections—viral, bacterial, and parasitic</a:t>
            </a:r>
          </a:p>
          <a:p>
            <a:pPr marL="285750" indent="-285750">
              <a:buFont typeface="Arial" panose="020B0604020202020204" pitchFamily="34" charset="0"/>
              <a:buChar char="•"/>
              <a:defRPr/>
            </a:pPr>
            <a:r>
              <a:rPr lang="en-US" dirty="0"/>
              <a:t>Allergic reactions to meds, foods, insect bites/stings</a:t>
            </a:r>
          </a:p>
          <a:p>
            <a:pPr marL="285750" indent="-285750">
              <a:buFont typeface="Arial" panose="020B0604020202020204" pitchFamily="34" charset="0"/>
              <a:buChar char="•"/>
              <a:defRPr/>
            </a:pPr>
            <a:r>
              <a:rPr lang="en-US" dirty="0"/>
              <a:t>Ingestion of NSAIDs</a:t>
            </a:r>
          </a:p>
          <a:p>
            <a:pPr marL="285750" indent="-285750">
              <a:buFont typeface="Arial" panose="020B0604020202020204" pitchFamily="34" charset="0"/>
              <a:buChar char="•"/>
              <a:defRPr/>
            </a:pPr>
            <a:r>
              <a:rPr lang="en-US" dirty="0"/>
              <a:t>Often underlying cause is unknown</a:t>
            </a:r>
            <a:endParaRPr lang="en-US" b="1" dirty="0"/>
          </a:p>
          <a:p>
            <a:pPr marL="342900" indent="-342900">
              <a:buFont typeface="Arial" panose="020B0604020202020204" pitchFamily="34" charset="0"/>
              <a:buChar char="•"/>
              <a:defRPr/>
            </a:pPr>
            <a:endParaRPr lang="en-US" dirty="0">
              <a:latin typeface="Arial" charset="0"/>
            </a:endParaRPr>
          </a:p>
          <a:p>
            <a:pPr>
              <a:buClrTx/>
              <a:buFont typeface="Arial"/>
              <a:buChar char="•"/>
            </a:pPr>
            <a:endParaRPr lang="en-US" dirty="0"/>
          </a:p>
          <a:p>
            <a:endParaRPr lang="en-US" dirty="0"/>
          </a:p>
        </p:txBody>
      </p:sp>
    </p:spTree>
    <p:extLst>
      <p:ext uri="{BB962C8B-B14F-4D97-AF65-F5344CB8AC3E}">
        <p14:creationId xmlns:p14="http://schemas.microsoft.com/office/powerpoint/2010/main" val="527429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BEE3AA8-959E-4176-9AF9-1DB48D987EC8}"/>
              </a:ext>
            </a:extLst>
          </p:cNvPr>
          <p:cNvSpPr>
            <a:spLocks noGrp="1"/>
          </p:cNvSpPr>
          <p:nvPr>
            <p:ph type="title"/>
          </p:nvPr>
        </p:nvSpPr>
        <p:spPr>
          <a:xfrm>
            <a:off x="369277" y="454422"/>
            <a:ext cx="2313633" cy="4234656"/>
          </a:xfrm>
        </p:spPr>
        <p:txBody>
          <a:bodyPr anchor="ctr">
            <a:normAutofit/>
          </a:bodyPr>
          <a:lstStyle/>
          <a:p>
            <a:r>
              <a:rPr lang="en-US" sz="2700" dirty="0">
                <a:solidFill>
                  <a:srgbClr val="FFFFFF"/>
                </a:solidFill>
              </a:rPr>
              <a:t>Treatment of Hives</a:t>
            </a:r>
          </a:p>
        </p:txBody>
      </p:sp>
      <p:sp>
        <p:nvSpPr>
          <p:cNvPr id="16"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F6F6AB1-FC5D-4201-9E30-6DBBC65C2D18}"/>
              </a:ext>
            </a:extLst>
          </p:cNvPr>
          <p:cNvSpPr>
            <a:spLocks noGrp="1"/>
          </p:cNvSpPr>
          <p:nvPr>
            <p:ph idx="1"/>
          </p:nvPr>
        </p:nvSpPr>
        <p:spPr>
          <a:xfrm>
            <a:off x="3556512" y="454422"/>
            <a:ext cx="4810247" cy="4234656"/>
          </a:xfrm>
        </p:spPr>
        <p:txBody>
          <a:bodyPr anchor="ctr">
            <a:normAutofit/>
          </a:bodyPr>
          <a:lstStyle/>
          <a:p>
            <a:pPr marL="342900" indent="-342900">
              <a:buFont typeface="Arial" panose="020B0604020202020204" pitchFamily="34" charset="0"/>
              <a:buChar char="•"/>
              <a:defRPr/>
            </a:pPr>
            <a:r>
              <a:rPr lang="en-US" sz="1600" dirty="0"/>
              <a:t>Initial treatment should focus on short-term relief of pruritus and angioedema, if present</a:t>
            </a:r>
          </a:p>
          <a:p>
            <a:pPr marL="342900" indent="-342900">
              <a:buFont typeface="Arial" panose="020B0604020202020204" pitchFamily="34" charset="0"/>
              <a:buChar char="•"/>
              <a:defRPr/>
            </a:pPr>
            <a:r>
              <a:rPr lang="en-US" sz="1600" dirty="0"/>
              <a:t>2/3 of cases will be self-limited and resolve spontaneously</a:t>
            </a:r>
          </a:p>
          <a:p>
            <a:pPr marL="342900" indent="-342900">
              <a:buFont typeface="Arial" panose="020B0604020202020204" pitchFamily="34" charset="0"/>
              <a:buChar char="•"/>
              <a:defRPr/>
            </a:pPr>
            <a:r>
              <a:rPr lang="en-US" sz="1600" dirty="0"/>
              <a:t>H1 antihistamines</a:t>
            </a:r>
            <a:endParaRPr lang="en-US" sz="1400" dirty="0"/>
          </a:p>
          <a:p>
            <a:pPr marL="1257300" lvl="2" indent="-342900">
              <a:buFont typeface="Arial" panose="020B0604020202020204" pitchFamily="34" charset="0"/>
              <a:buChar char="•"/>
              <a:defRPr/>
            </a:pPr>
            <a:r>
              <a:rPr lang="en-US" sz="1400" u="sng" dirty="0"/>
              <a:t>First generation</a:t>
            </a:r>
            <a:r>
              <a:rPr lang="en-US" sz="1400" dirty="0"/>
              <a:t>—Benadryl, hydroxyzine</a:t>
            </a:r>
          </a:p>
          <a:p>
            <a:pPr lvl="2">
              <a:defRPr/>
            </a:pPr>
            <a:endParaRPr lang="en-US" sz="1400" dirty="0"/>
          </a:p>
          <a:p>
            <a:pPr marL="1257300" lvl="2" indent="-342900">
              <a:buFont typeface="Arial" panose="020B0604020202020204" pitchFamily="34" charset="0"/>
              <a:buChar char="•"/>
              <a:defRPr/>
            </a:pPr>
            <a:r>
              <a:rPr lang="en-US" sz="1400" u="sng" dirty="0"/>
              <a:t>Second generation</a:t>
            </a:r>
            <a:r>
              <a:rPr lang="en-US" sz="1400" dirty="0"/>
              <a:t>—Claritin, Zyrtec, Allegra **preferred over 1</a:t>
            </a:r>
            <a:r>
              <a:rPr lang="en-US" sz="1400" baseline="30000" dirty="0"/>
              <a:t>st</a:t>
            </a:r>
            <a:r>
              <a:rPr lang="en-US" sz="1400" dirty="0"/>
              <a:t> generation because they are less sedating, have fewer side effects, fewer drug-drug-interactions, and require less frequent dosing</a:t>
            </a:r>
          </a:p>
          <a:p>
            <a:endParaRPr lang="en-US" dirty="0"/>
          </a:p>
        </p:txBody>
      </p:sp>
    </p:spTree>
    <p:extLst>
      <p:ext uri="{BB962C8B-B14F-4D97-AF65-F5344CB8AC3E}">
        <p14:creationId xmlns:p14="http://schemas.microsoft.com/office/powerpoint/2010/main" val="126755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08763" y="476209"/>
            <a:ext cx="3845379" cy="1088068"/>
          </a:xfrm>
        </p:spPr>
        <p:txBody>
          <a:bodyPr>
            <a:normAutofit/>
          </a:bodyPr>
          <a:lstStyle/>
          <a:p>
            <a:r>
              <a:rPr lang="en-US" dirty="0"/>
              <a:t>Case Study</a:t>
            </a:r>
          </a:p>
        </p:txBody>
      </p:sp>
      <p:pic>
        <p:nvPicPr>
          <p:cNvPr id="5" name="Picture 4" descr="Slapped-Cheek-Syndrome-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94" y="1133122"/>
            <a:ext cx="4088720" cy="2637224"/>
          </a:xfrm>
          <a:prstGeom prst="rect">
            <a:avLst/>
          </a:prstGeom>
        </p:spPr>
      </p:pic>
      <p:cxnSp>
        <p:nvCxnSpPr>
          <p:cNvPr id="12" name="Straight Connector 11">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1564641"/>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08763" y="1649185"/>
            <a:ext cx="3845379" cy="2752635"/>
          </a:xfrm>
        </p:spPr>
        <p:txBody>
          <a:bodyPr>
            <a:normAutofit lnSpcReduction="10000"/>
          </a:bodyPr>
          <a:lstStyle/>
          <a:p>
            <a:pPr marL="0" indent="0">
              <a:spcBef>
                <a:spcPts val="0"/>
              </a:spcBef>
              <a:spcAft>
                <a:spcPts val="600"/>
              </a:spcAft>
              <a:buClrTx/>
              <a:buSzTx/>
              <a:buNone/>
              <a:defRPr/>
            </a:pPr>
            <a:endParaRPr lang="en-US" dirty="0"/>
          </a:p>
          <a:p>
            <a:pPr marL="0" indent="0">
              <a:spcBef>
                <a:spcPts val="0"/>
              </a:spcBef>
              <a:spcAft>
                <a:spcPts val="600"/>
              </a:spcAft>
              <a:buClrTx/>
              <a:buSzTx/>
              <a:buNone/>
              <a:defRPr/>
            </a:pPr>
            <a:r>
              <a:rPr lang="en-US" sz="1800" dirty="0"/>
              <a:t>Suzie, a 5-year-old girl, is sent to the nurse’s office for this facial rash.  Suzie is afebrile in the office and has no complaints.  After speaking with mom, you learn that Suzie had low -grade fevers and complained of a sore throat and body aches a few days ago. No one else in the family is ill, no known exposures, no family pets, child is UTD on her immunizations.</a:t>
            </a:r>
          </a:p>
          <a:p>
            <a:pPr marL="0" indent="0">
              <a:spcBef>
                <a:spcPts val="0"/>
              </a:spcBef>
              <a:spcAft>
                <a:spcPts val="600"/>
              </a:spcAft>
              <a:buClrTx/>
              <a:buSzTx/>
              <a:buNone/>
              <a:defRPr/>
            </a:pPr>
            <a:endParaRPr lang="en-US" dirty="0"/>
          </a:p>
          <a:p>
            <a:pPr marL="0" indent="0">
              <a:spcBef>
                <a:spcPts val="0"/>
              </a:spcBef>
              <a:spcAft>
                <a:spcPts val="600"/>
              </a:spcAft>
              <a:buClrTx/>
              <a:buSzTx/>
              <a:buNone/>
              <a:defRPr/>
            </a:pPr>
            <a:endParaRPr lang="en-US" dirty="0"/>
          </a:p>
          <a:p>
            <a:pPr marL="0" indent="0">
              <a:spcBef>
                <a:spcPts val="0"/>
              </a:spcBef>
              <a:spcAft>
                <a:spcPts val="600"/>
              </a:spcAft>
              <a:buClrTx/>
              <a:buSzTx/>
              <a:buNone/>
              <a:defRPr/>
            </a:pPr>
            <a:endParaRPr lang="en-US" b="1" dirty="0"/>
          </a:p>
        </p:txBody>
      </p:sp>
      <p:sp>
        <p:nvSpPr>
          <p:cNvPr id="14" name="Rectangle 13">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803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5CA7-F298-4DC1-8D5F-3A18F067D409}"/>
              </a:ext>
            </a:extLst>
          </p:cNvPr>
          <p:cNvSpPr>
            <a:spLocks noGrp="1"/>
          </p:cNvSpPr>
          <p:nvPr>
            <p:ph type="title"/>
          </p:nvPr>
        </p:nvSpPr>
        <p:spPr>
          <a:xfrm>
            <a:off x="5047500" y="1323974"/>
            <a:ext cx="3609804" cy="2628901"/>
          </a:xfrm>
        </p:spPr>
        <p:txBody>
          <a:bodyPr vert="horz" lIns="91440" tIns="45720" rIns="91440" bIns="45720" rtlCol="0" anchor="b">
            <a:normAutofit fontScale="90000"/>
          </a:bodyPr>
          <a:lstStyle/>
          <a:p>
            <a:pPr defTabSz="914400"/>
            <a:r>
              <a:rPr lang="en-US" sz="4000" spc="-50" dirty="0">
                <a:solidFill>
                  <a:schemeClr val="tx1">
                    <a:lumMod val="85000"/>
                    <a:lumOff val="15000"/>
                  </a:schemeClr>
                </a:solidFill>
              </a:rPr>
              <a:t>What is this rash?</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A) Systemic Lupus Erythematosus</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B)  Measles</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C) Roseola</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D) Erythema Infectiosum</a:t>
            </a:r>
            <a:br>
              <a:rPr lang="en-US" sz="2000" spc="-50" dirty="0">
                <a:solidFill>
                  <a:schemeClr val="tx1">
                    <a:lumMod val="85000"/>
                    <a:lumOff val="15000"/>
                  </a:schemeClr>
                </a:solidFill>
              </a:rPr>
            </a:br>
            <a:br>
              <a:rPr lang="en-US" sz="2000" spc="-50" dirty="0">
                <a:solidFill>
                  <a:schemeClr val="tx1">
                    <a:lumMod val="85000"/>
                    <a:lumOff val="15000"/>
                  </a:schemeClr>
                </a:solidFill>
              </a:rPr>
            </a:br>
            <a:br>
              <a:rPr lang="en-US" sz="2000" spc="-50" dirty="0">
                <a:solidFill>
                  <a:schemeClr val="tx1">
                    <a:lumMod val="85000"/>
                    <a:lumOff val="15000"/>
                  </a:schemeClr>
                </a:solidFill>
              </a:rPr>
            </a:br>
            <a:endParaRPr lang="en-US" sz="2000" spc="-50" dirty="0">
              <a:solidFill>
                <a:schemeClr val="tx1">
                  <a:lumMod val="85000"/>
                  <a:lumOff val="15000"/>
                </a:schemeClr>
              </a:solidFill>
            </a:endParaRPr>
          </a:p>
        </p:txBody>
      </p:sp>
      <p:pic>
        <p:nvPicPr>
          <p:cNvPr id="8" name="Graphic 7" descr="Parent and Child">
            <a:extLst>
              <a:ext uri="{FF2B5EF4-FFF2-40B4-BE49-F238E27FC236}">
                <a16:creationId xmlns:a16="http://schemas.microsoft.com/office/drawing/2014/main" id="{90798BB8-8A60-4818-BEFA-1142296EF6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441" y="480060"/>
            <a:ext cx="3790617" cy="3790617"/>
          </a:xfrm>
          <a:prstGeom prst="rect">
            <a:avLst/>
          </a:prstGeom>
        </p:spPr>
      </p:pic>
    </p:spTree>
    <p:extLst>
      <p:ext uri="{BB962C8B-B14F-4D97-AF65-F5344CB8AC3E}">
        <p14:creationId xmlns:p14="http://schemas.microsoft.com/office/powerpoint/2010/main" val="2330852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C61E792-312E-44A4-8AAC-0239AC75BCCB}"/>
              </a:ext>
            </a:extLst>
          </p:cNvPr>
          <p:cNvSpPr>
            <a:spLocks noGrp="1"/>
          </p:cNvSpPr>
          <p:nvPr>
            <p:ph type="title"/>
          </p:nvPr>
        </p:nvSpPr>
        <p:spPr>
          <a:xfrm>
            <a:off x="369277" y="454422"/>
            <a:ext cx="2313633" cy="4234656"/>
          </a:xfrm>
        </p:spPr>
        <p:txBody>
          <a:bodyPr anchor="ctr">
            <a:normAutofit/>
          </a:bodyPr>
          <a:lstStyle/>
          <a:p>
            <a:r>
              <a:rPr lang="en-US" sz="2700" dirty="0">
                <a:solidFill>
                  <a:srgbClr val="FFFFFF"/>
                </a:solidFill>
              </a:rPr>
              <a:t>Fifth Disease (Erythema Infectiosum)</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DE6BB4E-DBAD-467B-8C56-588A7FA82A08}"/>
              </a:ext>
            </a:extLst>
          </p:cNvPr>
          <p:cNvSpPr>
            <a:spLocks noGrp="1"/>
          </p:cNvSpPr>
          <p:nvPr>
            <p:ph idx="1"/>
          </p:nvPr>
        </p:nvSpPr>
        <p:spPr>
          <a:xfrm>
            <a:off x="3556512" y="454422"/>
            <a:ext cx="4810247" cy="4234656"/>
          </a:xfrm>
        </p:spPr>
        <p:txBody>
          <a:bodyPr anchor="ctr">
            <a:normAutofit fontScale="92500" lnSpcReduction="10000"/>
          </a:bodyPr>
          <a:lstStyle/>
          <a:p>
            <a:pPr marL="0" indent="0">
              <a:buNone/>
            </a:pPr>
            <a:endParaRPr lang="en-US" sz="1300" dirty="0"/>
          </a:p>
          <a:p>
            <a:pPr marL="260604" indent="-260604">
              <a:buClrTx/>
              <a:buFont typeface="Arial"/>
              <a:buChar char="•"/>
            </a:pPr>
            <a:r>
              <a:rPr lang="en-US" sz="1600" dirty="0"/>
              <a:t>Caused by human parvovirus B19</a:t>
            </a:r>
          </a:p>
          <a:p>
            <a:pPr marL="260604" indent="-260604">
              <a:buClrTx/>
              <a:buFont typeface="Arial"/>
              <a:buChar char="•"/>
            </a:pPr>
            <a:r>
              <a:rPr lang="en-US" sz="1600" dirty="0"/>
              <a:t>Usually affects children between 4 and 10 years of age, more common in spring</a:t>
            </a:r>
          </a:p>
          <a:p>
            <a:pPr marL="260604" indent="-260604">
              <a:buClrTx/>
              <a:buFont typeface="Arial"/>
              <a:buChar char="•"/>
            </a:pPr>
            <a:r>
              <a:rPr lang="en-US" sz="1600" dirty="0"/>
              <a:t>Transmission is via respiratory droplets. Incubation period is 4 to 14 days</a:t>
            </a:r>
          </a:p>
          <a:p>
            <a:pPr marL="260604" indent="-260604">
              <a:buClrTx/>
              <a:buFont typeface="Arial"/>
              <a:buChar char="•"/>
            </a:pPr>
            <a:r>
              <a:rPr lang="en-US" sz="1600" dirty="0"/>
              <a:t>Low grade fevers, malaise, myalgia, headache, and sore throat often precede the rash</a:t>
            </a:r>
          </a:p>
          <a:p>
            <a:pPr marL="260604" indent="-260604">
              <a:buClrTx/>
              <a:buFont typeface="Arial"/>
              <a:buChar char="•"/>
            </a:pPr>
            <a:r>
              <a:rPr lang="en-US" sz="1600" dirty="0"/>
              <a:t>Rash appears first on the face—often present with a “slapped cheek” appearance</a:t>
            </a:r>
          </a:p>
          <a:p>
            <a:pPr marL="260604" indent="-260604">
              <a:buClrTx/>
              <a:buFont typeface="Arial"/>
              <a:buChar char="•"/>
            </a:pPr>
            <a:r>
              <a:rPr lang="en-US" sz="1600" dirty="0"/>
              <a:t>1 to 4 days after the facial rash appears, the rash spreads to the trunk &amp; extremities. </a:t>
            </a:r>
          </a:p>
          <a:p>
            <a:pPr marL="260604" indent="-260604">
              <a:buClrTx/>
              <a:buFont typeface="Arial"/>
              <a:buChar char="•"/>
            </a:pPr>
            <a:r>
              <a:rPr lang="en-US" sz="1600" dirty="0"/>
              <a:t>The rash develops a characteristic lacy, reticular pattern as it moves down the body</a:t>
            </a:r>
          </a:p>
          <a:p>
            <a:pPr marL="260604" indent="-260604">
              <a:buClrTx/>
              <a:buFont typeface="Arial"/>
              <a:buChar char="•"/>
            </a:pPr>
            <a:r>
              <a:rPr lang="en-US" sz="1600" dirty="0"/>
              <a:t>Sunlight, physical activity, and hot baths can often exacerbate the rash</a:t>
            </a:r>
          </a:p>
          <a:p>
            <a:pPr>
              <a:buClrTx/>
              <a:buFont typeface="Arial"/>
              <a:buChar char="•"/>
            </a:pPr>
            <a:endParaRPr lang="en-US" sz="1300" dirty="0"/>
          </a:p>
          <a:p>
            <a:endParaRPr lang="en-US" sz="1300" dirty="0"/>
          </a:p>
        </p:txBody>
      </p:sp>
    </p:spTree>
    <p:extLst>
      <p:ext uri="{BB962C8B-B14F-4D97-AF65-F5344CB8AC3E}">
        <p14:creationId xmlns:p14="http://schemas.microsoft.com/office/powerpoint/2010/main" val="223984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pPr marL="0" indent="0">
              <a:buNone/>
            </a:pPr>
            <a:endParaRPr lang="en-US" dirty="0"/>
          </a:p>
          <a:p>
            <a:pPr>
              <a:buClrTx/>
              <a:buFont typeface="Arial"/>
              <a:buChar char="•"/>
            </a:pPr>
            <a:r>
              <a:rPr lang="en-US" sz="2000" dirty="0"/>
              <a:t>Participants will be able to identify distinguishing features of common childhood rashes</a:t>
            </a:r>
          </a:p>
          <a:p>
            <a:pPr>
              <a:buClrTx/>
              <a:buFont typeface="Arial"/>
              <a:buChar char="•"/>
            </a:pPr>
            <a:r>
              <a:rPr lang="en-US" sz="2000" dirty="0"/>
              <a:t>Participants will be able to discuss the management &amp; treatment of common childhood rashes</a:t>
            </a:r>
          </a:p>
          <a:p>
            <a:pPr>
              <a:buClrTx/>
              <a:buFont typeface="Arial"/>
              <a:buChar char="•"/>
            </a:pPr>
            <a:r>
              <a:rPr lang="en-US" altLang="en-US" sz="2000" dirty="0"/>
              <a:t>Participants will be able to triage concerns for a rash</a:t>
            </a:r>
          </a:p>
          <a:p>
            <a:pPr>
              <a:buClrTx/>
              <a:buFont typeface="Arial"/>
              <a:buChar char="•"/>
            </a:pPr>
            <a:r>
              <a:rPr lang="en-US" altLang="en-US" sz="2000" dirty="0"/>
              <a:t>Participants will be able to identify if a child can remain in the classroom or will need to be sent home</a:t>
            </a:r>
          </a:p>
          <a:p>
            <a:pPr>
              <a:buClrTx/>
              <a:buFont typeface="Arial"/>
              <a:buChar char="•"/>
            </a:pPr>
            <a:endParaRPr lang="en-US" altLang="en-US" sz="2000" dirty="0"/>
          </a:p>
          <a:p>
            <a:pPr>
              <a:buClrTx/>
              <a:buFont typeface="Arial"/>
              <a:buChar char="•"/>
            </a:pPr>
            <a:endParaRPr lang="en-US" sz="2000" dirty="0"/>
          </a:p>
          <a:p>
            <a:pPr marL="342900" indent="-342900">
              <a:buFont typeface="+mj-lt"/>
              <a:buAutoNum type="arabicPeriod"/>
            </a:pPr>
            <a:endParaRPr lang="en-US" sz="2100" dirty="0"/>
          </a:p>
        </p:txBody>
      </p:sp>
    </p:spTree>
    <p:extLst>
      <p:ext uri="{BB962C8B-B14F-4D97-AF65-F5344CB8AC3E}">
        <p14:creationId xmlns:p14="http://schemas.microsoft.com/office/powerpoint/2010/main" val="1253747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14952"/>
            <a:ext cx="7543800" cy="1088068"/>
          </a:xfrm>
        </p:spPr>
        <p:txBody>
          <a:bodyPr vert="horz" lIns="91440" tIns="45720" rIns="91440" bIns="45720" rtlCol="0" anchor="b">
            <a:normAutofit/>
          </a:bodyPr>
          <a:lstStyle/>
          <a:p>
            <a:pPr defTabSz="914400"/>
            <a:r>
              <a:rPr lang="en-US" sz="3700" spc="-50" dirty="0"/>
              <a:t>Fifth Disease (Erythema Infectiosum)</a:t>
            </a:r>
          </a:p>
        </p:txBody>
      </p:sp>
      <p:sp>
        <p:nvSpPr>
          <p:cNvPr id="5" name="TextBox 4"/>
          <p:cNvSpPr txBox="1"/>
          <p:nvPr/>
        </p:nvSpPr>
        <p:spPr>
          <a:xfrm>
            <a:off x="822959" y="1384300"/>
            <a:ext cx="4841240" cy="301752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600" b="1" dirty="0">
                <a:solidFill>
                  <a:schemeClr val="tx1">
                    <a:lumMod val="75000"/>
                    <a:lumOff val="25000"/>
                  </a:schemeClr>
                </a:solidFill>
              </a:rPr>
              <a:t>Treatment:</a:t>
            </a:r>
          </a:p>
          <a:p>
            <a:pPr marL="257175" indent="-257175" defTabSz="914400">
              <a:lnSpc>
                <a:spcPct val="90000"/>
              </a:lnSpc>
              <a:spcAft>
                <a:spcPts val="600"/>
              </a:spcAft>
              <a:buClr>
                <a:schemeClr val="accent1"/>
              </a:buClr>
              <a:buFont typeface="Calibri" panose="020F0502020204030204" pitchFamily="34" charset="0"/>
              <a:buAutoNum type="arabicParenR"/>
            </a:pPr>
            <a:r>
              <a:rPr lang="en-US" sz="1600" dirty="0">
                <a:solidFill>
                  <a:schemeClr val="tx1">
                    <a:lumMod val="75000"/>
                    <a:lumOff val="25000"/>
                  </a:schemeClr>
                </a:solidFill>
              </a:rPr>
              <a:t>Supportive care---No specific treatment is indicated. Resolves over several weeks</a:t>
            </a:r>
          </a:p>
          <a:p>
            <a:pPr marL="257175" indent="-257175" defTabSz="914400">
              <a:lnSpc>
                <a:spcPct val="90000"/>
              </a:lnSpc>
              <a:spcAft>
                <a:spcPts val="600"/>
              </a:spcAft>
              <a:buClr>
                <a:schemeClr val="accent1"/>
              </a:buClr>
              <a:buFont typeface="Calibri" panose="020F0502020204030204" pitchFamily="34" charset="0"/>
              <a:buAutoNum type="arabicParenR"/>
            </a:pPr>
            <a:r>
              <a:rPr lang="en-US" sz="1600" dirty="0">
                <a:solidFill>
                  <a:schemeClr val="tx1">
                    <a:lumMod val="75000"/>
                    <a:lumOff val="25000"/>
                  </a:schemeClr>
                </a:solidFill>
              </a:rPr>
              <a:t>Children with characteristic rash can return to school or daycare because they are no longer contagious</a:t>
            </a:r>
          </a:p>
          <a:p>
            <a:pPr marL="257175" indent="-257175" defTabSz="914400">
              <a:lnSpc>
                <a:spcPct val="90000"/>
              </a:lnSpc>
              <a:spcAft>
                <a:spcPts val="600"/>
              </a:spcAft>
              <a:buClr>
                <a:schemeClr val="accent1"/>
              </a:buClr>
              <a:buFont typeface="Calibri" panose="020F0502020204030204" pitchFamily="34" charset="0"/>
              <a:buAutoNum type="arabicParenR"/>
            </a:pPr>
            <a:r>
              <a:rPr lang="en-US" sz="1600" dirty="0">
                <a:solidFill>
                  <a:schemeClr val="tx1">
                    <a:lumMod val="75000"/>
                    <a:lumOff val="25000"/>
                  </a:schemeClr>
                </a:solidFill>
              </a:rPr>
              <a:t>Notify any pregnant women they may have had contact with when they were contagious.</a:t>
            </a:r>
          </a:p>
          <a:p>
            <a:pPr defTabSz="914400">
              <a:lnSpc>
                <a:spcPct val="90000"/>
              </a:lnSpc>
              <a:spcAft>
                <a:spcPts val="600"/>
              </a:spcAft>
              <a:buClr>
                <a:schemeClr val="accent1"/>
              </a:buClr>
              <a:buFont typeface="Calibri" panose="020F0502020204030204" pitchFamily="34" charset="0"/>
            </a:pPr>
            <a:r>
              <a:rPr lang="en-US" sz="1600" b="1" dirty="0">
                <a:solidFill>
                  <a:schemeClr val="tx1">
                    <a:lumMod val="75000"/>
                    <a:lumOff val="25000"/>
                  </a:schemeClr>
                </a:solidFill>
              </a:rPr>
              <a:t>**</a:t>
            </a:r>
            <a:r>
              <a:rPr lang="en-US" sz="1600" dirty="0">
                <a:solidFill>
                  <a:schemeClr val="tx1">
                    <a:lumMod val="75000"/>
                    <a:lumOff val="25000"/>
                  </a:schemeClr>
                </a:solidFill>
              </a:rPr>
              <a:t> Susceptible pregnant women who become infected during the first half of their pregnancy may transmit the infection to the developing fetus, resulting in fetal anemia or fetal death</a:t>
            </a:r>
          </a:p>
        </p:txBody>
      </p:sp>
      <p:pic>
        <p:nvPicPr>
          <p:cNvPr id="8" name="Picture 7" descr="images-2.jpeg"/>
          <p:cNvPicPr>
            <a:picLocks noChangeAspect="1"/>
          </p:cNvPicPr>
          <p:nvPr/>
        </p:nvPicPr>
        <p:blipFill rotWithShape="1">
          <a:blip r:embed="rId3">
            <a:extLst>
              <a:ext uri="{28A0092B-C50C-407E-A947-70E740481C1C}">
                <a14:useLocalDpi xmlns:a14="http://schemas.microsoft.com/office/drawing/2010/main" val="0"/>
              </a:ext>
            </a:extLst>
          </a:blip>
          <a:srcRect l="25425" r="15770" b="2"/>
          <a:stretch/>
        </p:blipFill>
        <p:spPr>
          <a:xfrm>
            <a:off x="6015427" y="1437238"/>
            <a:ext cx="2351332" cy="2603259"/>
          </a:xfrm>
          <a:prstGeom prst="rect">
            <a:avLst/>
          </a:prstGeom>
        </p:spPr>
      </p:pic>
    </p:spTree>
    <p:extLst>
      <p:ext uri="{BB962C8B-B14F-4D97-AF65-F5344CB8AC3E}">
        <p14:creationId xmlns:p14="http://schemas.microsoft.com/office/powerpoint/2010/main" val="3532185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E8701A-52DB-48A6-ABEB-1008F5773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BDC956-6F37-42BD-8760-A22F0244E75C}"/>
              </a:ext>
            </a:extLst>
          </p:cNvPr>
          <p:cNvSpPr>
            <a:spLocks noGrp="1"/>
          </p:cNvSpPr>
          <p:nvPr>
            <p:ph type="title"/>
          </p:nvPr>
        </p:nvSpPr>
        <p:spPr>
          <a:xfrm>
            <a:off x="5894613" y="476209"/>
            <a:ext cx="2767693" cy="1088068"/>
          </a:xfrm>
        </p:spPr>
        <p:txBody>
          <a:bodyPr>
            <a:normAutofit/>
          </a:bodyPr>
          <a:lstStyle/>
          <a:p>
            <a:r>
              <a:rPr lang="en-US" dirty="0"/>
              <a:t>Case Study</a:t>
            </a:r>
          </a:p>
        </p:txBody>
      </p:sp>
      <p:pic>
        <p:nvPicPr>
          <p:cNvPr id="4" name="Content Placeholder 4" descr="images-2.jpeg">
            <a:extLst>
              <a:ext uri="{FF2B5EF4-FFF2-40B4-BE49-F238E27FC236}">
                <a16:creationId xmlns:a16="http://schemas.microsoft.com/office/drawing/2014/main" id="{82EA1F51-BD8E-4D11-A5EB-38621F84E64C}"/>
              </a:ext>
            </a:extLst>
          </p:cNvPr>
          <p:cNvPicPr>
            <a:picLocks noChangeAspect="1"/>
          </p:cNvPicPr>
          <p:nvPr/>
        </p:nvPicPr>
        <p:blipFill rotWithShape="1">
          <a:blip r:embed="rId2">
            <a:extLst>
              <a:ext uri="{28A0092B-C50C-407E-A947-70E740481C1C}">
                <a14:useLocalDpi xmlns:a14="http://schemas.microsoft.com/office/drawing/2010/main" val="0"/>
              </a:ext>
            </a:extLst>
          </a:blip>
          <a:srcRect l="13594" r="13594"/>
          <a:stretch/>
        </p:blipFill>
        <p:spPr>
          <a:xfrm>
            <a:off x="475499" y="480060"/>
            <a:ext cx="5182351" cy="3985805"/>
          </a:xfrm>
          <a:prstGeom prst="rect">
            <a:avLst/>
          </a:prstGeom>
        </p:spPr>
      </p:pic>
      <p:cxnSp>
        <p:nvCxnSpPr>
          <p:cNvPr id="11" name="Straight Connector 10">
            <a:extLst>
              <a:ext uri="{FF2B5EF4-FFF2-40B4-BE49-F238E27FC236}">
                <a16:creationId xmlns:a16="http://schemas.microsoft.com/office/drawing/2014/main" id="{64447A81-05CC-48FD-9B4C-32CC9D0B01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1564277"/>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1D3422-6C58-4B8C-A573-3ACBD8AA05BA}"/>
              </a:ext>
            </a:extLst>
          </p:cNvPr>
          <p:cNvSpPr>
            <a:spLocks noGrp="1"/>
          </p:cNvSpPr>
          <p:nvPr>
            <p:ph idx="1"/>
          </p:nvPr>
        </p:nvSpPr>
        <p:spPr>
          <a:xfrm>
            <a:off x="5894613" y="1649184"/>
            <a:ext cx="2767693" cy="2816673"/>
          </a:xfrm>
        </p:spPr>
        <p:txBody>
          <a:bodyPr>
            <a:normAutofit/>
          </a:bodyPr>
          <a:lstStyle/>
          <a:p>
            <a:r>
              <a:rPr lang="en-US" sz="1800" dirty="0"/>
              <a:t>6 -year-old Mary is sent down to the nurse’s office because she feels warm and the teacher has noticed a vesicular rash around her mouth and on her hands.  Mary is complaining that her throat hurts.  Her temperature in your office is 101.</a:t>
            </a:r>
          </a:p>
          <a:p>
            <a:endParaRPr lang="en-US" dirty="0"/>
          </a:p>
          <a:p>
            <a:endParaRPr lang="en-US" sz="1800" dirty="0"/>
          </a:p>
          <a:p>
            <a:pPr marL="0" indent="0">
              <a:buNone/>
            </a:pPr>
            <a:endParaRPr lang="en-US" dirty="0"/>
          </a:p>
        </p:txBody>
      </p:sp>
      <p:sp>
        <p:nvSpPr>
          <p:cNvPr id="13" name="Rectangle 12">
            <a:extLst>
              <a:ext uri="{FF2B5EF4-FFF2-40B4-BE49-F238E27FC236}">
                <a16:creationId xmlns:a16="http://schemas.microsoft.com/office/drawing/2014/main" id="{458918AB-02A8-4827-97BF-BE020E1C3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09283AE-A8E0-48B5-BEA3-B27BC6C67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0529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5CA7-F298-4DC1-8D5F-3A18F067D409}"/>
              </a:ext>
            </a:extLst>
          </p:cNvPr>
          <p:cNvSpPr>
            <a:spLocks noGrp="1"/>
          </p:cNvSpPr>
          <p:nvPr>
            <p:ph type="title"/>
          </p:nvPr>
        </p:nvSpPr>
        <p:spPr>
          <a:xfrm>
            <a:off x="5047500" y="1323974"/>
            <a:ext cx="3609804" cy="2628901"/>
          </a:xfrm>
        </p:spPr>
        <p:txBody>
          <a:bodyPr vert="horz" lIns="91440" tIns="45720" rIns="91440" bIns="45720" rtlCol="0" anchor="b">
            <a:normAutofit fontScale="90000"/>
          </a:bodyPr>
          <a:lstStyle/>
          <a:p>
            <a:pPr defTabSz="914400"/>
            <a:r>
              <a:rPr lang="en-US" sz="4000" spc="-50" dirty="0">
                <a:solidFill>
                  <a:schemeClr val="tx1">
                    <a:lumMod val="85000"/>
                    <a:lumOff val="15000"/>
                  </a:schemeClr>
                </a:solidFill>
              </a:rPr>
              <a:t>What is this rash?</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A) Hand, Foot, &amp; Mouth</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B)  Herpangina</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C) Herpes Zoster</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D) Herpes Simplex</a:t>
            </a:r>
            <a:br>
              <a:rPr lang="en-US" sz="2000" spc="-50" dirty="0">
                <a:solidFill>
                  <a:schemeClr val="tx1">
                    <a:lumMod val="85000"/>
                    <a:lumOff val="15000"/>
                  </a:schemeClr>
                </a:solidFill>
              </a:rPr>
            </a:br>
            <a:br>
              <a:rPr lang="en-US" sz="2000" spc="-50" dirty="0">
                <a:solidFill>
                  <a:schemeClr val="tx1">
                    <a:lumMod val="85000"/>
                    <a:lumOff val="15000"/>
                  </a:schemeClr>
                </a:solidFill>
              </a:rPr>
            </a:br>
            <a:br>
              <a:rPr lang="en-US" sz="2000" spc="-50" dirty="0">
                <a:solidFill>
                  <a:schemeClr val="tx1">
                    <a:lumMod val="85000"/>
                    <a:lumOff val="15000"/>
                  </a:schemeClr>
                </a:solidFill>
              </a:rPr>
            </a:br>
            <a:endParaRPr lang="en-US" sz="2000" spc="-50" dirty="0">
              <a:solidFill>
                <a:schemeClr val="tx1">
                  <a:lumMod val="85000"/>
                  <a:lumOff val="15000"/>
                </a:schemeClr>
              </a:solidFill>
            </a:endParaRPr>
          </a:p>
        </p:txBody>
      </p:sp>
      <p:pic>
        <p:nvPicPr>
          <p:cNvPr id="8" name="Graphic 7" descr="Parent and Child">
            <a:extLst>
              <a:ext uri="{FF2B5EF4-FFF2-40B4-BE49-F238E27FC236}">
                <a16:creationId xmlns:a16="http://schemas.microsoft.com/office/drawing/2014/main" id="{90798BB8-8A60-4818-BEFA-1142296EF6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441" y="480060"/>
            <a:ext cx="3790617" cy="3790617"/>
          </a:xfrm>
          <a:prstGeom prst="rect">
            <a:avLst/>
          </a:prstGeom>
        </p:spPr>
      </p:pic>
    </p:spTree>
    <p:extLst>
      <p:ext uri="{BB962C8B-B14F-4D97-AF65-F5344CB8AC3E}">
        <p14:creationId xmlns:p14="http://schemas.microsoft.com/office/powerpoint/2010/main" val="59054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Foot, &amp; Mouth Disease (HFM)</a:t>
            </a:r>
          </a:p>
        </p:txBody>
      </p:sp>
      <p:sp>
        <p:nvSpPr>
          <p:cNvPr id="3" name="Content Placeholder 2"/>
          <p:cNvSpPr>
            <a:spLocks noGrp="1"/>
          </p:cNvSpPr>
          <p:nvPr>
            <p:ph sz="half" idx="1"/>
          </p:nvPr>
        </p:nvSpPr>
        <p:spPr>
          <a:xfrm>
            <a:off x="822958" y="1384301"/>
            <a:ext cx="6911341" cy="3017520"/>
          </a:xfrm>
        </p:spPr>
        <p:txBody>
          <a:bodyPr>
            <a:noAutofit/>
          </a:bodyPr>
          <a:lstStyle/>
          <a:p>
            <a:pPr marL="214313" lvl="1" indent="-214313">
              <a:buClrTx/>
              <a:buFont typeface="Arial"/>
              <a:buChar char="•"/>
            </a:pPr>
            <a:r>
              <a:rPr lang="en-US" sz="1600" dirty="0"/>
              <a:t>Caused by enteroviral or coxsackie viruses</a:t>
            </a:r>
          </a:p>
          <a:p>
            <a:pPr marL="214313" lvl="1" indent="-214313">
              <a:buClrTx/>
              <a:buFont typeface="Arial"/>
              <a:buChar char="•"/>
            </a:pPr>
            <a:r>
              <a:rPr lang="en-US" sz="1600" dirty="0"/>
              <a:t>Occurs most often in late summer or early fall</a:t>
            </a:r>
          </a:p>
          <a:p>
            <a:pPr marL="214313" lvl="1" indent="-214313">
              <a:buClrTx/>
              <a:buFont typeface="Arial"/>
              <a:buChar char="•"/>
            </a:pPr>
            <a:r>
              <a:rPr lang="en-US" sz="1600" dirty="0"/>
              <a:t>Incubation period is 4 to 6 days</a:t>
            </a:r>
          </a:p>
          <a:p>
            <a:pPr marL="214313" lvl="1" indent="-214313">
              <a:buClrTx/>
              <a:buFont typeface="Arial"/>
              <a:buChar char="•"/>
            </a:pPr>
            <a:r>
              <a:rPr lang="en-US" sz="1600" dirty="0"/>
              <a:t>Signs &amp; Symptoms:</a:t>
            </a:r>
          </a:p>
          <a:p>
            <a:pPr marL="625793" lvl="4" indent="-214313">
              <a:buClrTx/>
              <a:buFont typeface="Arial"/>
              <a:buChar char="•"/>
            </a:pPr>
            <a:r>
              <a:rPr lang="en-US" sz="1600" dirty="0"/>
              <a:t>Fevers</a:t>
            </a:r>
          </a:p>
          <a:p>
            <a:pPr marL="625793" lvl="4" indent="-214313">
              <a:buClrTx/>
              <a:buFont typeface="Arial"/>
              <a:buChar char="•"/>
            </a:pPr>
            <a:r>
              <a:rPr lang="en-US" sz="1600" dirty="0"/>
              <a:t>Vesicular eruptions in oropharynx (ulcerations most commonly found on buccal mucosa, tongue, soft palate, uvula, and tonsillar pillars)</a:t>
            </a:r>
          </a:p>
          <a:p>
            <a:pPr marL="625793" lvl="4" indent="-214313">
              <a:buClrTx/>
              <a:buFont typeface="Arial"/>
              <a:buChar char="•"/>
            </a:pPr>
            <a:r>
              <a:rPr lang="en-US" sz="1600" dirty="0"/>
              <a:t>Painful vesicular lesions on hands, feet, buttocks, elbows, knees and perineum</a:t>
            </a:r>
          </a:p>
        </p:txBody>
      </p:sp>
    </p:spTree>
    <p:extLst>
      <p:ext uri="{BB962C8B-B14F-4D97-AF65-F5344CB8AC3E}">
        <p14:creationId xmlns:p14="http://schemas.microsoft.com/office/powerpoint/2010/main" val="1191051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a:t>
            </a:r>
          </a:p>
        </p:txBody>
      </p:sp>
      <p:sp>
        <p:nvSpPr>
          <p:cNvPr id="6" name="Content Placeholder 5"/>
          <p:cNvSpPr>
            <a:spLocks noGrp="1"/>
          </p:cNvSpPr>
          <p:nvPr>
            <p:ph idx="1"/>
          </p:nvPr>
        </p:nvSpPr>
        <p:spPr/>
        <p:txBody>
          <a:bodyPr/>
          <a:lstStyle/>
          <a:p>
            <a:r>
              <a:rPr lang="en-US" sz="2100" dirty="0"/>
              <a:t>What teaching should you provide parents regarding HFM?</a:t>
            </a:r>
          </a:p>
          <a:p>
            <a:r>
              <a:rPr lang="en-US" dirty="0"/>
              <a:t>A) Tell parents that HFM is an illness that only young children can catch and that they will not come down with the disease.</a:t>
            </a:r>
          </a:p>
          <a:p>
            <a:r>
              <a:rPr lang="en-US" dirty="0"/>
              <a:t>B) Instruct parents to make an appointment for their daughter because she will need to be placed on oral antibiotics.</a:t>
            </a:r>
          </a:p>
          <a:p>
            <a:r>
              <a:rPr lang="en-US" dirty="0"/>
              <a:t>C) Tell parents that nail shedding may occur for several months following HFM.</a:t>
            </a:r>
          </a:p>
          <a:p>
            <a:r>
              <a:rPr lang="en-US" dirty="0"/>
              <a:t>D) Tell parents that HFM is not contagious and their child may stay at school.</a:t>
            </a:r>
          </a:p>
          <a:p>
            <a:endParaRPr lang="en-US" dirty="0"/>
          </a:p>
          <a:p>
            <a:endParaRPr lang="en-US" dirty="0"/>
          </a:p>
        </p:txBody>
      </p:sp>
    </p:spTree>
    <p:extLst>
      <p:ext uri="{BB962C8B-B14F-4D97-AF65-F5344CB8AC3E}">
        <p14:creationId xmlns:p14="http://schemas.microsoft.com/office/powerpoint/2010/main" val="3363383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Foot, &amp; Mouth Teaching</a:t>
            </a:r>
          </a:p>
        </p:txBody>
      </p:sp>
      <p:sp>
        <p:nvSpPr>
          <p:cNvPr id="3" name="Content Placeholder 2"/>
          <p:cNvSpPr>
            <a:spLocks noGrp="1"/>
          </p:cNvSpPr>
          <p:nvPr>
            <p:ph idx="1"/>
          </p:nvPr>
        </p:nvSpPr>
        <p:spPr/>
        <p:txBody>
          <a:bodyPr>
            <a:normAutofit/>
          </a:bodyPr>
          <a:lstStyle/>
          <a:p>
            <a:endParaRPr lang="en-US" sz="2100" b="1" dirty="0"/>
          </a:p>
          <a:p>
            <a:endParaRPr lang="en-US" sz="2100" b="1" dirty="0"/>
          </a:p>
        </p:txBody>
      </p:sp>
      <p:sp>
        <p:nvSpPr>
          <p:cNvPr id="4" name="TextBox 3"/>
          <p:cNvSpPr txBox="1"/>
          <p:nvPr/>
        </p:nvSpPr>
        <p:spPr>
          <a:xfrm>
            <a:off x="476250" y="1428750"/>
            <a:ext cx="8183563" cy="3393236"/>
          </a:xfrm>
          <a:prstGeom prst="rect">
            <a:avLst/>
          </a:prstGeom>
          <a:noFill/>
        </p:spPr>
        <p:txBody>
          <a:bodyPr wrap="square" lIns="68580" tIns="34290" rIns="68580" bIns="34290" rtlCol="0">
            <a:spAutoFit/>
          </a:bodyPr>
          <a:lstStyle/>
          <a:p>
            <a:r>
              <a:rPr lang="en-US" sz="2100" dirty="0"/>
              <a:t>Answer: C—Nail shedding may occur several months following HFM</a:t>
            </a:r>
          </a:p>
          <a:p>
            <a:endParaRPr lang="en-US" sz="1500" dirty="0"/>
          </a:p>
          <a:p>
            <a:pPr marL="257175" indent="-257175">
              <a:buFont typeface="Arial"/>
              <a:buChar char="•"/>
            </a:pPr>
            <a:r>
              <a:rPr lang="en-US" sz="1500" dirty="0"/>
              <a:t>HFM occurs most often in infants and children younger than 5 years of age; however older children and adults may also become infected. One may come down with the disease again because HFM is caused by several different viruses </a:t>
            </a:r>
          </a:p>
          <a:p>
            <a:endParaRPr lang="en-US" sz="1500" dirty="0"/>
          </a:p>
          <a:p>
            <a:pPr marL="257175" indent="-257175">
              <a:buFont typeface="Arial"/>
              <a:buChar char="•"/>
            </a:pPr>
            <a:r>
              <a:rPr lang="en-US" sz="1500" dirty="0"/>
              <a:t>Supportive measures—Tylenol/Motrin, soft foods, encourage fluids, avoid spicy or acidic foods, Maalox/Benadryl.  Most people recover in 7-10 days. Assess for dehydration! </a:t>
            </a:r>
          </a:p>
          <a:p>
            <a:endParaRPr lang="en-US" sz="1500" dirty="0"/>
          </a:p>
          <a:p>
            <a:pPr marL="257175" indent="-257175">
              <a:buFont typeface="Arial"/>
              <a:buChar char="•"/>
            </a:pPr>
            <a:r>
              <a:rPr lang="en-US" sz="1500" dirty="0"/>
              <a:t>Highly Contagious!! Spread by close contact (hugging, kissing, sharing cups/utensils), coughing/sneezing, contact with poop (changing diapers), contact with blister fluid, touching objects or surfaces that have virus on them</a:t>
            </a:r>
          </a:p>
          <a:p>
            <a:endParaRPr lang="en-US" sz="1500" dirty="0"/>
          </a:p>
          <a:p>
            <a:pPr marL="257175" indent="-257175">
              <a:buFont typeface="Arial"/>
              <a:buChar char="•"/>
            </a:pPr>
            <a:r>
              <a:rPr lang="en-US" sz="1500" dirty="0"/>
              <a:t>May return to school when fever free </a:t>
            </a:r>
          </a:p>
        </p:txBody>
      </p:sp>
    </p:spTree>
    <p:extLst>
      <p:ext uri="{BB962C8B-B14F-4D97-AF65-F5344CB8AC3E}">
        <p14:creationId xmlns:p14="http://schemas.microsoft.com/office/powerpoint/2010/main" val="2232957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4" name="Content Placeholder 3"/>
          <p:cNvSpPr>
            <a:spLocks noGrp="1"/>
          </p:cNvSpPr>
          <p:nvPr>
            <p:ph sz="half" idx="1"/>
          </p:nvPr>
        </p:nvSpPr>
        <p:spPr/>
        <p:txBody>
          <a:bodyPr>
            <a:normAutofit fontScale="92500" lnSpcReduction="10000"/>
          </a:bodyPr>
          <a:lstStyle/>
          <a:p>
            <a:endParaRPr lang="en-US" dirty="0"/>
          </a:p>
          <a:p>
            <a:r>
              <a:rPr lang="en-US" sz="1800" dirty="0"/>
              <a:t>9-year-old Jack is sent to the nurse’s office for the following  facial rash.  After contacting dad, you learn that the rash initially resembled tiny blisters. The blisters recently broke open, leaving red, moist sores that occasionally  ooze.  Over the past day, Dad reports that the red sores developed a honey-colored yellow crusting.  Dad states that the rash originally started around his son’s mouth and nose, and recently spread to his arms and legs.</a:t>
            </a:r>
          </a:p>
          <a:p>
            <a:endParaRPr lang="en-US" dirty="0"/>
          </a:p>
        </p:txBody>
      </p:sp>
      <p:pic>
        <p:nvPicPr>
          <p:cNvPr id="8" name="Content Placeholder 7" descr="ImpetigoII.png"/>
          <p:cNvPicPr>
            <a:picLocks noGrp="1" noChangeAspect="1"/>
          </p:cNvPicPr>
          <p:nvPr>
            <p:ph sz="half" idx="2"/>
          </p:nvPr>
        </p:nvPicPr>
        <p:blipFill>
          <a:blip r:embed="rId3">
            <a:extLst>
              <a:ext uri="{28A0092B-C50C-407E-A947-70E740481C1C}">
                <a14:useLocalDpi xmlns:a14="http://schemas.microsoft.com/office/drawing/2010/main" val="0"/>
              </a:ext>
            </a:extLst>
          </a:blip>
          <a:srcRect t="9260" b="9260"/>
          <a:stretch>
            <a:fillRect/>
          </a:stretch>
        </p:blipFill>
        <p:spPr/>
      </p:pic>
    </p:spTree>
    <p:extLst>
      <p:ext uri="{BB962C8B-B14F-4D97-AF65-F5344CB8AC3E}">
        <p14:creationId xmlns:p14="http://schemas.microsoft.com/office/powerpoint/2010/main" val="3665655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5CA7-F298-4DC1-8D5F-3A18F067D409}"/>
              </a:ext>
            </a:extLst>
          </p:cNvPr>
          <p:cNvSpPr>
            <a:spLocks noGrp="1"/>
          </p:cNvSpPr>
          <p:nvPr>
            <p:ph type="title"/>
          </p:nvPr>
        </p:nvSpPr>
        <p:spPr>
          <a:xfrm>
            <a:off x="5047500" y="1323974"/>
            <a:ext cx="3609804" cy="2628901"/>
          </a:xfrm>
        </p:spPr>
        <p:txBody>
          <a:bodyPr vert="horz" lIns="91440" tIns="45720" rIns="91440" bIns="45720" rtlCol="0" anchor="b">
            <a:normAutofit fontScale="90000"/>
          </a:bodyPr>
          <a:lstStyle/>
          <a:p>
            <a:pPr defTabSz="914400"/>
            <a:r>
              <a:rPr lang="en-US" sz="4000" spc="-50" dirty="0">
                <a:solidFill>
                  <a:schemeClr val="tx1">
                    <a:lumMod val="85000"/>
                    <a:lumOff val="15000"/>
                  </a:schemeClr>
                </a:solidFill>
              </a:rPr>
              <a:t>What is this rash?</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A) Scabies</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B) Hand, Foot, &amp; Mouth</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C) Herpes Simplex</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D) Impetigo</a:t>
            </a:r>
            <a:br>
              <a:rPr lang="en-US" sz="2000" spc="-50" dirty="0">
                <a:solidFill>
                  <a:schemeClr val="tx1">
                    <a:lumMod val="85000"/>
                    <a:lumOff val="15000"/>
                  </a:schemeClr>
                </a:solidFill>
              </a:rPr>
            </a:br>
            <a:br>
              <a:rPr lang="en-US" sz="2000" spc="-50" dirty="0">
                <a:solidFill>
                  <a:schemeClr val="tx1">
                    <a:lumMod val="85000"/>
                    <a:lumOff val="15000"/>
                  </a:schemeClr>
                </a:solidFill>
              </a:rPr>
            </a:br>
            <a:br>
              <a:rPr lang="en-US" sz="2000" spc="-50" dirty="0">
                <a:solidFill>
                  <a:schemeClr val="tx1">
                    <a:lumMod val="85000"/>
                    <a:lumOff val="15000"/>
                  </a:schemeClr>
                </a:solidFill>
              </a:rPr>
            </a:br>
            <a:endParaRPr lang="en-US" sz="2000" spc="-50" dirty="0">
              <a:solidFill>
                <a:schemeClr val="tx1">
                  <a:lumMod val="85000"/>
                  <a:lumOff val="15000"/>
                </a:schemeClr>
              </a:solidFill>
            </a:endParaRPr>
          </a:p>
        </p:txBody>
      </p:sp>
      <p:pic>
        <p:nvPicPr>
          <p:cNvPr id="8" name="Graphic 7" descr="Parent and Child">
            <a:extLst>
              <a:ext uri="{FF2B5EF4-FFF2-40B4-BE49-F238E27FC236}">
                <a16:creationId xmlns:a16="http://schemas.microsoft.com/office/drawing/2014/main" id="{90798BB8-8A60-4818-BEFA-1142296EF6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441" y="480060"/>
            <a:ext cx="3790617" cy="3790617"/>
          </a:xfrm>
          <a:prstGeom prst="rect">
            <a:avLst/>
          </a:prstGeom>
        </p:spPr>
      </p:pic>
    </p:spTree>
    <p:extLst>
      <p:ext uri="{BB962C8B-B14F-4D97-AF65-F5344CB8AC3E}">
        <p14:creationId xmlns:p14="http://schemas.microsoft.com/office/powerpoint/2010/main" val="1637722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A94FC-1D58-3B45-BA1E-EF93EA956157}"/>
              </a:ext>
            </a:extLst>
          </p:cNvPr>
          <p:cNvSpPr>
            <a:spLocks noGrp="1"/>
          </p:cNvSpPr>
          <p:nvPr>
            <p:ph type="title"/>
          </p:nvPr>
        </p:nvSpPr>
        <p:spPr/>
        <p:txBody>
          <a:bodyPr/>
          <a:lstStyle/>
          <a:p>
            <a:r>
              <a:rPr lang="en-US" dirty="0"/>
              <a:t>Impetigo </a:t>
            </a:r>
          </a:p>
        </p:txBody>
      </p:sp>
      <p:pic>
        <p:nvPicPr>
          <p:cNvPr id="4" name="Content Placeholder 3">
            <a:extLst>
              <a:ext uri="{FF2B5EF4-FFF2-40B4-BE49-F238E27FC236}">
                <a16:creationId xmlns:a16="http://schemas.microsoft.com/office/drawing/2014/main" id="{7E2B697C-00DE-F24A-9B20-1FB4770E4991}"/>
              </a:ext>
            </a:extLst>
          </p:cNvPr>
          <p:cNvPicPr>
            <a:picLocks noGrp="1" noChangeAspect="1"/>
          </p:cNvPicPr>
          <p:nvPr>
            <p:ph idx="1"/>
          </p:nvPr>
        </p:nvPicPr>
        <p:blipFill>
          <a:blip r:embed="rId3"/>
          <a:stretch>
            <a:fillRect/>
          </a:stretch>
        </p:blipFill>
        <p:spPr>
          <a:xfrm>
            <a:off x="1050132" y="1455420"/>
            <a:ext cx="3017044" cy="3017044"/>
          </a:xfrm>
          <a:prstGeom prst="rect">
            <a:avLst/>
          </a:prstGeom>
        </p:spPr>
      </p:pic>
      <p:sp>
        <p:nvSpPr>
          <p:cNvPr id="5" name="TextBox 4">
            <a:extLst>
              <a:ext uri="{FF2B5EF4-FFF2-40B4-BE49-F238E27FC236}">
                <a16:creationId xmlns:a16="http://schemas.microsoft.com/office/drawing/2014/main" id="{DBD873D8-594A-C64E-A2B7-E3B1803C0D4E}"/>
              </a:ext>
            </a:extLst>
          </p:cNvPr>
          <p:cNvSpPr txBox="1"/>
          <p:nvPr/>
        </p:nvSpPr>
        <p:spPr>
          <a:xfrm>
            <a:off x="4159250" y="1494726"/>
            <a:ext cx="4706937" cy="3300904"/>
          </a:xfrm>
          <a:prstGeom prst="rect">
            <a:avLst/>
          </a:prstGeom>
          <a:noFill/>
        </p:spPr>
        <p:txBody>
          <a:bodyPr wrap="square" lIns="68580" tIns="34290" rIns="68580" bIns="34290" rtlCol="0">
            <a:spAutoFit/>
          </a:bodyPr>
          <a:lstStyle/>
          <a:p>
            <a:pPr marL="214313" indent="-214313">
              <a:buFont typeface="Arial" panose="020B0604020202020204" pitchFamily="34" charset="0"/>
              <a:buChar char="•"/>
            </a:pPr>
            <a:r>
              <a:rPr lang="en-US" dirty="0"/>
              <a:t>Most commonly caused by group A streptococcus, Staphylococcus aureus, or MRSA</a:t>
            </a:r>
          </a:p>
          <a:p>
            <a:pPr marL="214313" indent="-214313">
              <a:buFont typeface="Arial" panose="020B0604020202020204" pitchFamily="34" charset="0"/>
              <a:buChar char="•"/>
            </a:pPr>
            <a:r>
              <a:rPr lang="en-US" dirty="0"/>
              <a:t>Occurs most often in children between 2 and 6 years of age</a:t>
            </a:r>
          </a:p>
          <a:p>
            <a:pPr marL="214313" indent="-214313">
              <a:buFont typeface="Arial" panose="020B0604020202020204" pitchFamily="34" charset="0"/>
              <a:buChar char="•"/>
            </a:pPr>
            <a:r>
              <a:rPr lang="en-US" b="1" dirty="0"/>
              <a:t>Clinical Findings-</a:t>
            </a:r>
          </a:p>
          <a:p>
            <a:r>
              <a:rPr lang="en-US" dirty="0"/>
              <a:t>	</a:t>
            </a:r>
            <a:r>
              <a:rPr lang="en-US" b="1" dirty="0">
                <a:solidFill>
                  <a:srgbClr val="FC6102"/>
                </a:solidFill>
              </a:rPr>
              <a:t>Non-bullous:</a:t>
            </a:r>
            <a:r>
              <a:rPr lang="en-US" b="1" dirty="0">
                <a:solidFill>
                  <a:srgbClr val="3366FF"/>
                </a:solidFill>
              </a:rPr>
              <a:t> </a:t>
            </a:r>
            <a:r>
              <a:rPr lang="en-US" dirty="0"/>
              <a:t>honey-crusted lesions on 	erythematous base; usually on the face &amp; extremities</a:t>
            </a:r>
          </a:p>
          <a:p>
            <a:r>
              <a:rPr lang="en-US" dirty="0"/>
              <a:t>	</a:t>
            </a:r>
            <a:r>
              <a:rPr lang="en-US" b="1" dirty="0">
                <a:solidFill>
                  <a:srgbClr val="FC6102"/>
                </a:solidFill>
              </a:rPr>
              <a:t>Bullous:</a:t>
            </a:r>
            <a:r>
              <a:rPr lang="en-US" b="1" dirty="0"/>
              <a:t> </a:t>
            </a:r>
            <a:r>
              <a:rPr lang="en-US" dirty="0"/>
              <a:t>superficial bulla containing serous fluid/pus	that rupture leaving an erythematous erosion</a:t>
            </a:r>
          </a:p>
          <a:p>
            <a:pPr marL="214313" indent="-214313">
              <a:buFont typeface="Arial" panose="020B0604020202020204" pitchFamily="34" charset="0"/>
              <a:buChar char="•"/>
            </a:pPr>
            <a:r>
              <a:rPr lang="en-US" b="1" dirty="0"/>
              <a:t>Management-</a:t>
            </a:r>
            <a:r>
              <a:rPr lang="en-US" dirty="0"/>
              <a:t> topical Bactroban if lesions not widespread. Oral antibiotics for bullous impetigo or widespread involvement. Contagious until treated for 24 hours. </a:t>
            </a:r>
          </a:p>
          <a:p>
            <a:pPr marL="214313" indent="-214313">
              <a:buFont typeface="Arial" panose="020B0604020202020204" pitchFamily="34" charset="0"/>
              <a:buChar char="•"/>
            </a:pPr>
            <a:r>
              <a:rPr lang="en-US" b="1" dirty="0"/>
              <a:t>Teaching - </a:t>
            </a:r>
            <a:r>
              <a:rPr lang="en-US" dirty="0"/>
              <a:t>cleanliness, handwashing, and spread of disease. Very contagious. Don’t pop or pick at the bullous blisters. Debride crust before application of topical antibiotic.</a:t>
            </a:r>
          </a:p>
          <a:p>
            <a:pPr marL="214313" indent="-214313">
              <a:buFont typeface="Arial" panose="020B0604020202020204" pitchFamily="34" charset="0"/>
              <a:buChar char="•"/>
            </a:pPr>
            <a:endParaRPr lang="en-US" dirty="0"/>
          </a:p>
        </p:txBody>
      </p:sp>
    </p:spTree>
    <p:extLst>
      <p:ext uri="{BB962C8B-B14F-4D97-AF65-F5344CB8AC3E}">
        <p14:creationId xmlns:p14="http://schemas.microsoft.com/office/powerpoint/2010/main" val="2220196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C9E0-92EE-D746-9733-A1EC076B6B25}"/>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8B80358A-ED9A-E642-A557-4B195EED99ED}"/>
              </a:ext>
            </a:extLst>
          </p:cNvPr>
          <p:cNvSpPr>
            <a:spLocks noGrp="1"/>
          </p:cNvSpPr>
          <p:nvPr>
            <p:ph sz="half" idx="1"/>
          </p:nvPr>
        </p:nvSpPr>
        <p:spPr/>
        <p:txBody>
          <a:bodyPr vert="horz" lIns="0" tIns="34290" rIns="0" bIns="34290" rtlCol="0" anchor="t">
            <a:normAutofit/>
          </a:bodyPr>
          <a:lstStyle/>
          <a:p>
            <a:pPr marL="150495" lvl="1" indent="0">
              <a:buNone/>
            </a:pPr>
            <a:r>
              <a:rPr lang="en-US" sz="1800" dirty="0">
                <a:cs typeface="Calibri"/>
              </a:rPr>
              <a:t>8-year-old Chloe is sent to the  nurse’s office because she keeps scratching at her arms and legs.  You notice several maculopapular lesions on Chloe’s arms and legs.  The lesions look like they have a central hemorrhagic punctum and appear to be in small linear groups.  Chloe states that the lesions are very itchy.  She does not have a fever and denies any other symptoms. Immunizations are UTD</a:t>
            </a:r>
          </a:p>
          <a:p>
            <a:endParaRPr lang="en-US" dirty="0"/>
          </a:p>
          <a:p>
            <a:endParaRPr lang="en-US" dirty="0"/>
          </a:p>
          <a:p>
            <a:endParaRPr lang="en-US" dirty="0"/>
          </a:p>
        </p:txBody>
      </p:sp>
      <p:pic>
        <p:nvPicPr>
          <p:cNvPr id="7" name="Content Placeholder 6" descr="Can bed bug bites be mistaken for pimples or acne? - Exterminatorhamilton.ca">
            <a:extLst>
              <a:ext uri="{FF2B5EF4-FFF2-40B4-BE49-F238E27FC236}">
                <a16:creationId xmlns:a16="http://schemas.microsoft.com/office/drawing/2014/main" id="{B5511F03-B024-4FBE-8AE8-B8FF28406EC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64075" y="1504950"/>
            <a:ext cx="3702050" cy="2776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54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Rashes</a:t>
            </a:r>
          </a:p>
        </p:txBody>
      </p:sp>
      <p:sp>
        <p:nvSpPr>
          <p:cNvPr id="3" name="Content Placeholder 2"/>
          <p:cNvSpPr>
            <a:spLocks noGrp="1"/>
          </p:cNvSpPr>
          <p:nvPr>
            <p:ph sz="half" idx="1"/>
          </p:nvPr>
        </p:nvSpPr>
        <p:spPr/>
        <p:txBody>
          <a:bodyPr/>
          <a:lstStyle/>
          <a:p>
            <a:pPr marL="260604" indent="-260604">
              <a:buClrTx/>
              <a:buFont typeface="Arial"/>
              <a:buChar char="•"/>
            </a:pPr>
            <a:r>
              <a:rPr lang="en-US" dirty="0"/>
              <a:t>There are more than 12 million office visits annually for rashes and other skin concerns in children and adolescents</a:t>
            </a:r>
          </a:p>
          <a:p>
            <a:pPr marL="260604" indent="-260604">
              <a:buClrTx/>
              <a:buFont typeface="Arial"/>
              <a:buChar char="•"/>
            </a:pPr>
            <a:r>
              <a:rPr lang="en-US" dirty="0"/>
              <a:t>68% of those 12 million visits are made to a child’s PCP</a:t>
            </a:r>
          </a:p>
          <a:p>
            <a:pPr marL="260604" indent="-260604">
              <a:buClrTx/>
              <a:buFont typeface="Arial"/>
              <a:buChar char="•"/>
            </a:pPr>
            <a:r>
              <a:rPr lang="en-US" dirty="0"/>
              <a:t>Important considerations to aid in diagnosis and treatment of rashes:</a:t>
            </a:r>
          </a:p>
          <a:p>
            <a:pPr marL="480060" lvl="1" indent="-260604">
              <a:buClrTx/>
              <a:buFont typeface="Arial"/>
              <a:buChar char="•"/>
            </a:pPr>
            <a:r>
              <a:rPr lang="en-US" dirty="0"/>
              <a:t>Appearance of rash</a:t>
            </a:r>
          </a:p>
          <a:p>
            <a:pPr marL="480060" lvl="1" indent="-260604">
              <a:buClrTx/>
              <a:buFont typeface="Arial"/>
              <a:buChar char="•"/>
            </a:pPr>
            <a:r>
              <a:rPr lang="en-US" dirty="0"/>
              <a:t>Location of rash</a:t>
            </a:r>
          </a:p>
          <a:p>
            <a:pPr marL="480060" lvl="1" indent="-260604">
              <a:buClrTx/>
              <a:buFont typeface="Arial"/>
              <a:buChar char="•"/>
            </a:pPr>
            <a:r>
              <a:rPr lang="en-US" dirty="0"/>
              <a:t>Clinical course</a:t>
            </a:r>
          </a:p>
          <a:p>
            <a:pPr marL="480060" lvl="1" indent="-260604">
              <a:buClrTx/>
              <a:buFont typeface="Arial"/>
              <a:buChar char="•"/>
            </a:pPr>
            <a:r>
              <a:rPr lang="en-US" dirty="0"/>
              <a:t>Associated symptoms (i.e. pruritus, fevers, diarrhea, sore throat)</a:t>
            </a:r>
          </a:p>
        </p:txBody>
      </p:sp>
      <p:pic>
        <p:nvPicPr>
          <p:cNvPr id="14" name="Content Placeholder 13" descr="images-5.jpeg"/>
          <p:cNvPicPr>
            <a:picLocks noGrp="1" noChangeAspect="1"/>
          </p:cNvPicPr>
          <p:nvPr>
            <p:ph sz="half" idx="2"/>
          </p:nvPr>
        </p:nvPicPr>
        <p:blipFill>
          <a:blip r:embed="rId3">
            <a:extLst>
              <a:ext uri="{28A0092B-C50C-407E-A947-70E740481C1C}">
                <a14:useLocalDpi xmlns:a14="http://schemas.microsoft.com/office/drawing/2010/main" val="0"/>
              </a:ext>
            </a:extLst>
          </a:blip>
          <a:srcRect l="17734" r="17734"/>
          <a:stretch>
            <a:fillRect/>
          </a:stretch>
        </p:blipFill>
        <p:spPr/>
      </p:pic>
    </p:spTree>
    <p:extLst>
      <p:ext uri="{BB962C8B-B14F-4D97-AF65-F5344CB8AC3E}">
        <p14:creationId xmlns:p14="http://schemas.microsoft.com/office/powerpoint/2010/main" val="2269580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5CA7-F298-4DC1-8D5F-3A18F067D409}"/>
              </a:ext>
            </a:extLst>
          </p:cNvPr>
          <p:cNvSpPr>
            <a:spLocks noGrp="1"/>
          </p:cNvSpPr>
          <p:nvPr>
            <p:ph type="title"/>
          </p:nvPr>
        </p:nvSpPr>
        <p:spPr>
          <a:xfrm>
            <a:off x="5047500" y="1323974"/>
            <a:ext cx="3609804" cy="2628901"/>
          </a:xfrm>
        </p:spPr>
        <p:txBody>
          <a:bodyPr vert="horz" lIns="91440" tIns="45720" rIns="91440" bIns="45720" rtlCol="0" anchor="b">
            <a:normAutofit fontScale="90000"/>
          </a:bodyPr>
          <a:lstStyle/>
          <a:p>
            <a:pPr defTabSz="914400"/>
            <a:r>
              <a:rPr lang="en-US" sz="4000" spc="-50" dirty="0">
                <a:solidFill>
                  <a:schemeClr val="tx1">
                    <a:lumMod val="85000"/>
                    <a:lumOff val="15000"/>
                  </a:schemeClr>
                </a:solidFill>
              </a:rPr>
              <a:t>What is this rash?</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A) Scabies</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B) Chicken Pox</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C) Bed Bugs</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D) Hives</a:t>
            </a:r>
            <a:br>
              <a:rPr lang="en-US" sz="2000" spc="-50" dirty="0">
                <a:solidFill>
                  <a:schemeClr val="tx1">
                    <a:lumMod val="85000"/>
                    <a:lumOff val="15000"/>
                  </a:schemeClr>
                </a:solidFill>
              </a:rPr>
            </a:br>
            <a:br>
              <a:rPr lang="en-US" sz="2000" spc="-50" dirty="0">
                <a:solidFill>
                  <a:schemeClr val="tx1">
                    <a:lumMod val="85000"/>
                    <a:lumOff val="15000"/>
                  </a:schemeClr>
                </a:solidFill>
              </a:rPr>
            </a:br>
            <a:br>
              <a:rPr lang="en-US" sz="2000" spc="-50" dirty="0">
                <a:solidFill>
                  <a:schemeClr val="tx1">
                    <a:lumMod val="85000"/>
                    <a:lumOff val="15000"/>
                  </a:schemeClr>
                </a:solidFill>
              </a:rPr>
            </a:br>
            <a:endParaRPr lang="en-US" sz="2000" spc="-50" dirty="0">
              <a:solidFill>
                <a:schemeClr val="tx1">
                  <a:lumMod val="85000"/>
                  <a:lumOff val="15000"/>
                </a:schemeClr>
              </a:solidFill>
            </a:endParaRPr>
          </a:p>
        </p:txBody>
      </p:sp>
      <p:pic>
        <p:nvPicPr>
          <p:cNvPr id="8" name="Graphic 7" descr="Parent and Child">
            <a:extLst>
              <a:ext uri="{FF2B5EF4-FFF2-40B4-BE49-F238E27FC236}">
                <a16:creationId xmlns:a16="http://schemas.microsoft.com/office/drawing/2014/main" id="{90798BB8-8A60-4818-BEFA-1142296EF6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441" y="480060"/>
            <a:ext cx="3790617" cy="3790617"/>
          </a:xfrm>
          <a:prstGeom prst="rect">
            <a:avLst/>
          </a:prstGeom>
        </p:spPr>
      </p:pic>
    </p:spTree>
    <p:extLst>
      <p:ext uri="{BB962C8B-B14F-4D97-AF65-F5344CB8AC3E}">
        <p14:creationId xmlns:p14="http://schemas.microsoft.com/office/powerpoint/2010/main" val="2520334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62923AB-F69C-4ACF-82DA-D4E79E4C30BB}"/>
              </a:ext>
            </a:extLst>
          </p:cNvPr>
          <p:cNvSpPr>
            <a:spLocks noGrp="1"/>
          </p:cNvSpPr>
          <p:nvPr>
            <p:ph type="title"/>
          </p:nvPr>
        </p:nvSpPr>
        <p:spPr>
          <a:xfrm>
            <a:off x="369277" y="454422"/>
            <a:ext cx="2313633" cy="4234656"/>
          </a:xfrm>
        </p:spPr>
        <p:txBody>
          <a:bodyPr anchor="ctr">
            <a:normAutofit/>
          </a:bodyPr>
          <a:lstStyle/>
          <a:p>
            <a:r>
              <a:rPr lang="en-US" sz="2700" dirty="0">
                <a:solidFill>
                  <a:srgbClr val="FFFFFF"/>
                </a:solidFill>
              </a:rPr>
              <a:t>Bed Bugs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362A91D-2841-4A32-984C-8BD2FFF592EE}"/>
              </a:ext>
            </a:extLst>
          </p:cNvPr>
          <p:cNvSpPr>
            <a:spLocks noGrp="1"/>
          </p:cNvSpPr>
          <p:nvPr>
            <p:ph idx="1"/>
          </p:nvPr>
        </p:nvSpPr>
        <p:spPr>
          <a:xfrm>
            <a:off x="3556512" y="454422"/>
            <a:ext cx="4810247" cy="4234656"/>
          </a:xfrm>
        </p:spPr>
        <p:txBody>
          <a:bodyPr anchor="ctr">
            <a:normAutofit/>
          </a:bodyPr>
          <a:lstStyle/>
          <a:p>
            <a:pPr>
              <a:buFont typeface="Wingdings" panose="05000000000000000000" pitchFamily="2" charset="2"/>
              <a:buChar char="§"/>
            </a:pPr>
            <a:endParaRPr lang="en-US" dirty="0"/>
          </a:p>
          <a:p>
            <a:pPr>
              <a:buFont typeface="Wingdings" panose="05000000000000000000" pitchFamily="2" charset="2"/>
              <a:buChar char="§"/>
            </a:pPr>
            <a:r>
              <a:rPr lang="en-US" dirty="0">
                <a:solidFill>
                  <a:schemeClr val="tx1"/>
                </a:solidFill>
              </a:rPr>
              <a:t>Often in a breakfast-lunch-dinner alignment</a:t>
            </a:r>
          </a:p>
          <a:p>
            <a:pPr>
              <a:buFont typeface="Wingdings" panose="05000000000000000000" pitchFamily="2" charset="2"/>
              <a:buChar char="§"/>
            </a:pPr>
            <a:r>
              <a:rPr lang="en-US" dirty="0"/>
              <a:t>Most common clinical presentation is a 2-5 mm pruritic maculopapular lesion with a central hemorrhagic punctum located in areas typically uncovered when sleeping</a:t>
            </a:r>
          </a:p>
          <a:p>
            <a:pPr>
              <a:buFont typeface="Wingdings" panose="05000000000000000000" pitchFamily="2" charset="2"/>
              <a:buChar char="§"/>
            </a:pPr>
            <a:r>
              <a:rPr lang="en-US" dirty="0"/>
              <a:t>Most common sites are arms and legs; however, can occur anywhere</a:t>
            </a:r>
          </a:p>
          <a:p>
            <a:pPr>
              <a:buFont typeface="Wingdings" panose="05000000000000000000" pitchFamily="2" charset="2"/>
              <a:buChar char="§"/>
            </a:pPr>
            <a:r>
              <a:rPr lang="en-US" dirty="0"/>
              <a:t>Caused by bite of </a:t>
            </a:r>
            <a:r>
              <a:rPr lang="en-US" i="1" dirty="0"/>
              <a:t>C.lectularius</a:t>
            </a:r>
            <a:endParaRPr lang="en-US" dirty="0"/>
          </a:p>
          <a:p>
            <a:pPr>
              <a:buFont typeface="Wingdings" panose="05000000000000000000" pitchFamily="2" charset="2"/>
              <a:buChar char="§"/>
            </a:pPr>
            <a:r>
              <a:rPr lang="en-US" dirty="0"/>
              <a:t>Blister-capped papules and intense itching occur within 48 hours after a bite.</a:t>
            </a:r>
          </a:p>
          <a:p>
            <a:pPr>
              <a:buFont typeface="Wingdings" panose="05000000000000000000" pitchFamily="2" charset="2"/>
              <a:buChar char="§"/>
            </a:pPr>
            <a:r>
              <a:rPr lang="en-US" dirty="0"/>
              <a:t>Other symptoms include pruritis, papules, nodules, and bullous eruptions</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684077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6410BE-AD50-45AE-BF47-F17512730DF4}"/>
              </a:ext>
            </a:extLst>
          </p:cNvPr>
          <p:cNvSpPr>
            <a:spLocks noGrp="1"/>
          </p:cNvSpPr>
          <p:nvPr>
            <p:ph type="title"/>
          </p:nvPr>
        </p:nvSpPr>
        <p:spPr>
          <a:xfrm>
            <a:off x="369277" y="454422"/>
            <a:ext cx="2313633" cy="4234656"/>
          </a:xfrm>
        </p:spPr>
        <p:txBody>
          <a:bodyPr anchor="ctr">
            <a:normAutofit/>
          </a:bodyPr>
          <a:lstStyle/>
          <a:p>
            <a:r>
              <a:rPr lang="en-US" sz="2700" dirty="0">
                <a:solidFill>
                  <a:srgbClr val="FFFFFF"/>
                </a:solidFill>
              </a:rPr>
              <a:t>Treatment for Bed Bugs</a:t>
            </a:r>
          </a:p>
        </p:txBody>
      </p:sp>
      <p:sp>
        <p:nvSpPr>
          <p:cNvPr id="16"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59C173F-2A81-4949-BAF5-8CC4867097AE}"/>
              </a:ext>
            </a:extLst>
          </p:cNvPr>
          <p:cNvSpPr>
            <a:spLocks noGrp="1"/>
          </p:cNvSpPr>
          <p:nvPr>
            <p:ph idx="1"/>
          </p:nvPr>
        </p:nvSpPr>
        <p:spPr>
          <a:xfrm>
            <a:off x="3556512" y="454422"/>
            <a:ext cx="4810247" cy="4234656"/>
          </a:xfrm>
        </p:spPr>
        <p:txBody>
          <a:bodyPr anchor="ctr">
            <a:normAutofit fontScale="92500" lnSpcReduction="10000"/>
          </a:bodyPr>
          <a:lstStyle/>
          <a:p>
            <a:pPr marL="0" indent="0">
              <a:buNone/>
            </a:pPr>
            <a:endParaRPr lang="en-US" dirty="0"/>
          </a:p>
          <a:p>
            <a:pPr>
              <a:buFont typeface="Wingdings" panose="05000000000000000000" pitchFamily="2" charset="2"/>
              <a:buChar char="§"/>
            </a:pPr>
            <a:r>
              <a:rPr lang="en-US" dirty="0"/>
              <a:t>Most reactions spontaneously resolve within 3-10 days</a:t>
            </a:r>
          </a:p>
          <a:p>
            <a:pPr>
              <a:buFont typeface="Wingdings" panose="05000000000000000000" pitchFamily="2" charset="2"/>
              <a:buChar char="§"/>
            </a:pPr>
            <a:r>
              <a:rPr lang="en-US" dirty="0"/>
              <a:t>May treat irritations due to the bite with topical steroid and oral antihistamines</a:t>
            </a:r>
          </a:p>
          <a:p>
            <a:pPr>
              <a:buFont typeface="Wingdings" panose="05000000000000000000" pitchFamily="2" charset="2"/>
              <a:buChar char="§"/>
            </a:pPr>
            <a:r>
              <a:rPr lang="en-US" dirty="0"/>
              <a:t>Encourage good handwashing and hygiene to prevent secondary infections</a:t>
            </a:r>
          </a:p>
          <a:p>
            <a:pPr>
              <a:buFont typeface="Wingdings" panose="05000000000000000000" pitchFamily="2" charset="2"/>
              <a:buChar char="§"/>
            </a:pPr>
            <a:r>
              <a:rPr lang="en-US" dirty="0"/>
              <a:t>Eradication of infestation</a:t>
            </a:r>
          </a:p>
          <a:p>
            <a:pPr lvl="1">
              <a:buFont typeface="Wingdings" panose="05000000000000000000" pitchFamily="2" charset="2"/>
              <a:buChar char="§"/>
            </a:pPr>
            <a:r>
              <a:rPr lang="en-US" sz="1500" dirty="0"/>
              <a:t>Vacuum all rugs, floors, furniture, bed frames, and any cracks or crevices in home</a:t>
            </a:r>
          </a:p>
          <a:p>
            <a:pPr lvl="1">
              <a:buFont typeface="Wingdings" panose="05000000000000000000" pitchFamily="2" charset="2"/>
              <a:buChar char="§"/>
            </a:pPr>
            <a:r>
              <a:rPr lang="en-US" sz="1500" dirty="0"/>
              <a:t>Place mattress and box springs in encasements designed to protect against bed bugs for 1 year</a:t>
            </a:r>
          </a:p>
          <a:p>
            <a:pPr lvl="1">
              <a:buFont typeface="Wingdings" panose="05000000000000000000" pitchFamily="2" charset="2"/>
              <a:buChar char="§"/>
            </a:pPr>
            <a:r>
              <a:rPr lang="en-US" sz="1500" dirty="0"/>
              <a:t>Wash anything that touches the floor, clothes, bed sheets, blankets, and bedspreads in water with temperature &gt; 120 degrees Fahrenheit </a:t>
            </a:r>
          </a:p>
          <a:p>
            <a:pPr lvl="1">
              <a:buFont typeface="Wingdings" panose="05000000000000000000" pitchFamily="2" charset="2"/>
              <a:buChar char="§"/>
            </a:pPr>
            <a:r>
              <a:rPr lang="en-US" sz="1500" dirty="0"/>
              <a:t>If items can not be laundered, place in plastic bad and put outdoors in a hot sunny location or inside a closed vehicle for at least 1 day</a:t>
            </a:r>
          </a:p>
          <a:p>
            <a:pPr lvl="1">
              <a:buFont typeface="Wingdings" panose="05000000000000000000" pitchFamily="2" charset="2"/>
              <a:buChar char="§"/>
            </a:pPr>
            <a:r>
              <a:rPr lang="en-US" sz="1500" dirty="0"/>
              <a:t>Professional eradication is most efficient and safest option to verify and treat infestations </a:t>
            </a:r>
          </a:p>
        </p:txBody>
      </p:sp>
    </p:spTree>
    <p:extLst>
      <p:ext uri="{BB962C8B-B14F-4D97-AF65-F5344CB8AC3E}">
        <p14:creationId xmlns:p14="http://schemas.microsoft.com/office/powerpoint/2010/main" val="4232483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D9EB8-E1E7-4770-A1B0-1851A0F30191}"/>
              </a:ext>
            </a:extLst>
          </p:cNvPr>
          <p:cNvSpPr>
            <a:spLocks noGrp="1"/>
          </p:cNvSpPr>
          <p:nvPr>
            <p:ph type="title"/>
          </p:nvPr>
        </p:nvSpPr>
        <p:spPr/>
        <p:txBody>
          <a:bodyPr/>
          <a:lstStyle/>
          <a:p>
            <a:r>
              <a:rPr lang="en-US" dirty="0"/>
              <a:t>Prevention of Bed Bugs</a:t>
            </a:r>
          </a:p>
        </p:txBody>
      </p:sp>
      <p:sp>
        <p:nvSpPr>
          <p:cNvPr id="3" name="Content Placeholder 2">
            <a:extLst>
              <a:ext uri="{FF2B5EF4-FFF2-40B4-BE49-F238E27FC236}">
                <a16:creationId xmlns:a16="http://schemas.microsoft.com/office/drawing/2014/main" id="{C0A181A3-B1F8-4C7B-B7D9-2143C8FB5F2A}"/>
              </a:ext>
            </a:extLst>
          </p:cNvPr>
          <p:cNvSpPr>
            <a:spLocks noGrp="1"/>
          </p:cNvSpPr>
          <p:nvPr>
            <p:ph idx="1"/>
          </p:nvPr>
        </p:nvSpPr>
        <p:spPr/>
        <p:txBody>
          <a:bodyPr>
            <a:normAutofit/>
          </a:bodyPr>
          <a:lstStyle/>
          <a:p>
            <a:r>
              <a:rPr lang="en-US" sz="1800" dirty="0"/>
              <a:t>SLEEP Acronym</a:t>
            </a:r>
            <a:endParaRPr lang="en-US" sz="1400" dirty="0"/>
          </a:p>
          <a:p>
            <a:pPr lvl="1">
              <a:buFont typeface="Wingdings" panose="05000000000000000000" pitchFamily="2" charset="2"/>
              <a:buChar char="§"/>
            </a:pPr>
            <a:r>
              <a:rPr lang="en-US" sz="1700" b="1" dirty="0"/>
              <a:t>S</a:t>
            </a:r>
            <a:r>
              <a:rPr lang="en-US" sz="1300" dirty="0"/>
              <a:t>urvey surfaces for signs of infestation</a:t>
            </a:r>
            <a:endParaRPr lang="en-US" sz="1700" dirty="0"/>
          </a:p>
          <a:p>
            <a:pPr lvl="1">
              <a:buFont typeface="Arial" panose="020B0604020202020204" pitchFamily="34" charset="0"/>
              <a:buChar char="•"/>
            </a:pPr>
            <a:r>
              <a:rPr lang="en-US" sz="1700" b="1" dirty="0"/>
              <a:t>L</a:t>
            </a:r>
            <a:r>
              <a:rPr lang="en-US" dirty="0"/>
              <a:t>ift &amp; look for all bed bug hiding spots, including underneath mattress, bed frame, headboard, and furniture.</a:t>
            </a:r>
          </a:p>
          <a:p>
            <a:pPr lvl="1">
              <a:buFont typeface="Arial" panose="020B0604020202020204" pitchFamily="34" charset="0"/>
              <a:buChar char="•"/>
            </a:pPr>
            <a:r>
              <a:rPr lang="en-US" sz="1700" b="1" dirty="0"/>
              <a:t>E</a:t>
            </a:r>
            <a:r>
              <a:rPr lang="en-US" dirty="0"/>
              <a:t>levate luggage on luggage rack away from the bed and wall</a:t>
            </a:r>
          </a:p>
          <a:p>
            <a:pPr lvl="1">
              <a:buFont typeface="Arial" panose="020B0604020202020204" pitchFamily="34" charset="0"/>
              <a:buChar char="•"/>
            </a:pPr>
            <a:r>
              <a:rPr lang="en-US" sz="1700" b="1" dirty="0"/>
              <a:t>E</a:t>
            </a:r>
            <a:r>
              <a:rPr lang="en-US" dirty="0"/>
              <a:t>xamine luggage carefully while repacking and when returning home</a:t>
            </a:r>
          </a:p>
          <a:p>
            <a:pPr lvl="1">
              <a:buFont typeface="Arial" panose="020B0604020202020204" pitchFamily="34" charset="0"/>
              <a:buChar char="•"/>
            </a:pPr>
            <a:r>
              <a:rPr lang="en-US" sz="1700" b="1" dirty="0"/>
              <a:t>P</a:t>
            </a:r>
            <a:r>
              <a:rPr lang="en-US" dirty="0"/>
              <a:t>lace all clothing packed in luggage in the dryer for at least 15 minutes at the highest setting immediately after returning home</a:t>
            </a:r>
            <a:endParaRPr lang="en-US" sz="1700" b="1" dirty="0"/>
          </a:p>
        </p:txBody>
      </p:sp>
    </p:spTree>
    <p:extLst>
      <p:ext uri="{BB962C8B-B14F-4D97-AF65-F5344CB8AC3E}">
        <p14:creationId xmlns:p14="http://schemas.microsoft.com/office/powerpoint/2010/main" val="2740792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C486-1513-ED4B-B57F-C1C063EBEAAC}"/>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957915D5-4D48-2544-8486-655FCC943CC4}"/>
              </a:ext>
            </a:extLst>
          </p:cNvPr>
          <p:cNvSpPr>
            <a:spLocks noGrp="1"/>
          </p:cNvSpPr>
          <p:nvPr>
            <p:ph sz="half" idx="1"/>
          </p:nvPr>
        </p:nvSpPr>
        <p:spPr/>
        <p:txBody>
          <a:bodyPr vert="horz" lIns="0" tIns="34290" rIns="0" bIns="34290" rtlCol="0" anchor="t">
            <a:normAutofit/>
          </a:bodyPr>
          <a:lstStyle/>
          <a:p>
            <a:endParaRPr lang="en-US" dirty="0"/>
          </a:p>
          <a:p>
            <a:r>
              <a:rPr lang="en-US" dirty="0"/>
              <a:t>10-year-old Sam is sent to the office for the following rash.  Sam reports that the rash originally appeared on his neck and was a single red patch with central clearing and a scaly border as shown on the upper left picture. The rash became itchy today and that is when he noticed it had spread.  He now has several smaller, oval plaques with a scaly border on his back.  Sam is afebrile in the office. You call mom and she denies any new foods, lotions, detergents, soaps, or exposures.  Denies any current URI symptoms.</a:t>
            </a:r>
          </a:p>
          <a:p>
            <a:endParaRPr lang="en-US" b="1" dirty="0"/>
          </a:p>
        </p:txBody>
      </p:sp>
      <p:pic>
        <p:nvPicPr>
          <p:cNvPr id="6" name="Content Placeholder 5" descr="images-2.jpeg"/>
          <p:cNvPicPr>
            <a:picLocks noGrp="1" noChangeAspect="1"/>
          </p:cNvPicPr>
          <p:nvPr>
            <p:ph sz="half" idx="2"/>
          </p:nvPr>
        </p:nvPicPr>
        <p:blipFill>
          <a:blip r:embed="rId2">
            <a:extLst>
              <a:ext uri="{28A0092B-C50C-407E-A947-70E740481C1C}">
                <a14:useLocalDpi xmlns:a14="http://schemas.microsoft.com/office/drawing/2010/main" val="0"/>
              </a:ext>
            </a:extLst>
          </a:blip>
          <a:srcRect l="3798" r="3798"/>
          <a:stretch>
            <a:fillRect/>
          </a:stretch>
        </p:blipFill>
        <p:spPr>
          <a:xfrm>
            <a:off x="4526279" y="1303021"/>
            <a:ext cx="2859525" cy="1851899"/>
          </a:xfrm>
        </p:spPr>
      </p:pic>
      <p:pic>
        <p:nvPicPr>
          <p:cNvPr id="8" name="Picture 7"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004" y="2383823"/>
            <a:ext cx="1962150" cy="2324100"/>
          </a:xfrm>
          <a:prstGeom prst="rect">
            <a:avLst/>
          </a:prstGeom>
        </p:spPr>
      </p:pic>
    </p:spTree>
    <p:extLst>
      <p:ext uri="{BB962C8B-B14F-4D97-AF65-F5344CB8AC3E}">
        <p14:creationId xmlns:p14="http://schemas.microsoft.com/office/powerpoint/2010/main" val="1636869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5CA7-F298-4DC1-8D5F-3A18F067D409}"/>
              </a:ext>
            </a:extLst>
          </p:cNvPr>
          <p:cNvSpPr>
            <a:spLocks noGrp="1"/>
          </p:cNvSpPr>
          <p:nvPr>
            <p:ph type="title"/>
          </p:nvPr>
        </p:nvSpPr>
        <p:spPr>
          <a:xfrm>
            <a:off x="5047500" y="1323974"/>
            <a:ext cx="3609804" cy="2628901"/>
          </a:xfrm>
        </p:spPr>
        <p:txBody>
          <a:bodyPr vert="horz" lIns="91440" tIns="45720" rIns="91440" bIns="45720" rtlCol="0" anchor="b">
            <a:normAutofit fontScale="90000"/>
          </a:bodyPr>
          <a:lstStyle/>
          <a:p>
            <a:pPr defTabSz="914400"/>
            <a:r>
              <a:rPr lang="en-US" sz="4000" spc="-50" dirty="0">
                <a:solidFill>
                  <a:schemeClr val="tx1">
                    <a:lumMod val="85000"/>
                    <a:lumOff val="15000"/>
                  </a:schemeClr>
                </a:solidFill>
              </a:rPr>
              <a:t>What is this rash?</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A) Pityriasis Rosea</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B) Poison Ivy</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C) Tinea Corporis</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D) Tinea Versicolor</a:t>
            </a:r>
            <a:br>
              <a:rPr lang="en-US" sz="2000" spc="-50" dirty="0">
                <a:solidFill>
                  <a:schemeClr val="tx1">
                    <a:lumMod val="85000"/>
                    <a:lumOff val="15000"/>
                  </a:schemeClr>
                </a:solidFill>
              </a:rPr>
            </a:br>
            <a:br>
              <a:rPr lang="en-US" sz="2000" spc="-50" dirty="0">
                <a:solidFill>
                  <a:schemeClr val="tx1">
                    <a:lumMod val="85000"/>
                    <a:lumOff val="15000"/>
                  </a:schemeClr>
                </a:solidFill>
              </a:rPr>
            </a:br>
            <a:br>
              <a:rPr lang="en-US" sz="2000" spc="-50" dirty="0">
                <a:solidFill>
                  <a:schemeClr val="tx1">
                    <a:lumMod val="85000"/>
                    <a:lumOff val="15000"/>
                  </a:schemeClr>
                </a:solidFill>
              </a:rPr>
            </a:br>
            <a:endParaRPr lang="en-US" sz="2000" spc="-50" dirty="0">
              <a:solidFill>
                <a:schemeClr val="tx1">
                  <a:lumMod val="85000"/>
                  <a:lumOff val="15000"/>
                </a:schemeClr>
              </a:solidFill>
            </a:endParaRPr>
          </a:p>
        </p:txBody>
      </p:sp>
      <p:pic>
        <p:nvPicPr>
          <p:cNvPr id="8" name="Graphic 7" descr="Parent and Child">
            <a:extLst>
              <a:ext uri="{FF2B5EF4-FFF2-40B4-BE49-F238E27FC236}">
                <a16:creationId xmlns:a16="http://schemas.microsoft.com/office/drawing/2014/main" id="{90798BB8-8A60-4818-BEFA-1142296EF6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441" y="480060"/>
            <a:ext cx="3790617" cy="3790617"/>
          </a:xfrm>
          <a:prstGeom prst="rect">
            <a:avLst/>
          </a:prstGeom>
        </p:spPr>
      </p:pic>
    </p:spTree>
    <p:extLst>
      <p:ext uri="{BB962C8B-B14F-4D97-AF65-F5344CB8AC3E}">
        <p14:creationId xmlns:p14="http://schemas.microsoft.com/office/powerpoint/2010/main" val="4053283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30CD90A-6F9E-8141-A76E-3E9C64ADB862}"/>
              </a:ext>
            </a:extLst>
          </p:cNvPr>
          <p:cNvSpPr>
            <a:spLocks noGrp="1"/>
          </p:cNvSpPr>
          <p:nvPr>
            <p:ph type="title"/>
          </p:nvPr>
        </p:nvSpPr>
        <p:spPr>
          <a:xfrm>
            <a:off x="369277" y="454422"/>
            <a:ext cx="2313633" cy="4234656"/>
          </a:xfrm>
        </p:spPr>
        <p:txBody>
          <a:bodyPr anchor="ctr">
            <a:normAutofit/>
          </a:bodyPr>
          <a:lstStyle/>
          <a:p>
            <a:r>
              <a:rPr lang="en-US" sz="2700" dirty="0">
                <a:solidFill>
                  <a:srgbClr val="FFFFFF"/>
                </a:solidFill>
              </a:rPr>
              <a:t>Pityriasis Rosea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DF378BF-D8F1-FE45-9851-FFAFF3332AA0}"/>
              </a:ext>
            </a:extLst>
          </p:cNvPr>
          <p:cNvSpPr>
            <a:spLocks noGrp="1"/>
          </p:cNvSpPr>
          <p:nvPr>
            <p:ph idx="1"/>
          </p:nvPr>
        </p:nvSpPr>
        <p:spPr>
          <a:xfrm>
            <a:off x="3556512" y="454422"/>
            <a:ext cx="4810247" cy="4234656"/>
          </a:xfrm>
        </p:spPr>
        <p:txBody>
          <a:bodyPr anchor="ctr">
            <a:normAutofit/>
          </a:bodyPr>
          <a:lstStyle/>
          <a:p>
            <a:pPr marL="260604" indent="-257175">
              <a:buClrTx/>
              <a:buFont typeface="Arial"/>
              <a:buChar char="•"/>
            </a:pPr>
            <a:r>
              <a:rPr lang="en-US" dirty="0"/>
              <a:t>Starts with a single salmon-colored patch (herald patch) that is oval in shape and has a slightly raised or rough texture. The patch usually is found on the torso and ranges in size from 2 to 10 cm.</a:t>
            </a:r>
          </a:p>
          <a:p>
            <a:pPr marL="260604" indent="-257175">
              <a:buClrTx/>
              <a:buFont typeface="Arial"/>
              <a:buChar char="•"/>
            </a:pPr>
            <a:r>
              <a:rPr lang="en-US" dirty="0"/>
              <a:t>One-two weeks later, several smaller, scaly plaques form on the chest or back, often in the shape of a Christmas tree</a:t>
            </a:r>
          </a:p>
          <a:p>
            <a:pPr marL="260604" indent="-257175">
              <a:buClrTx/>
              <a:buFont typeface="Arial"/>
              <a:buChar char="•"/>
            </a:pPr>
            <a:r>
              <a:rPr lang="en-US" dirty="0"/>
              <a:t>Cause is unknown (most likely viral cause, possibly some form of herpes) Not contagious and generally does not scar; usually clears up in 4-8 weeks</a:t>
            </a:r>
          </a:p>
          <a:p>
            <a:pPr marL="260604" indent="-257175">
              <a:buClrTx/>
              <a:buFont typeface="Arial"/>
              <a:buChar char="•"/>
            </a:pPr>
            <a:r>
              <a:rPr lang="en-US" b="1" dirty="0"/>
              <a:t>Treatment:</a:t>
            </a:r>
            <a:r>
              <a:rPr lang="en-US" dirty="0"/>
              <a:t> No therapy required; rash may be pruritic—OTC calamine or topical steroids, along with oral antihistamines may help pruritus, lukewarm showers or soaking in oatmeal baths, judicious sun exposure may decrease pruritus and hasten resolution</a:t>
            </a:r>
          </a:p>
        </p:txBody>
      </p:sp>
    </p:spTree>
    <p:extLst>
      <p:ext uri="{BB962C8B-B14F-4D97-AF65-F5344CB8AC3E}">
        <p14:creationId xmlns:p14="http://schemas.microsoft.com/office/powerpoint/2010/main" val="17620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Varicella (Chicken Pox)</a:t>
            </a:r>
          </a:p>
        </p:txBody>
      </p:sp>
      <p:pic>
        <p:nvPicPr>
          <p:cNvPr id="6" name="Content Placeholder 5"/>
          <p:cNvPicPr>
            <a:picLocks noGrp="1" noChangeAspect="1"/>
          </p:cNvPicPr>
          <p:nvPr>
            <p:ph sz="half" idx="1"/>
          </p:nvPr>
        </p:nvPicPr>
        <p:blipFill>
          <a:blip r:embed="rId3"/>
          <a:srcRect l="4020" r="4020"/>
          <a:stretch>
            <a:fillRect/>
          </a:stretch>
        </p:blipFill>
        <p:spPr/>
      </p:pic>
      <p:sp>
        <p:nvSpPr>
          <p:cNvPr id="5" name="Content Placeholder 4"/>
          <p:cNvSpPr>
            <a:spLocks noGrp="1"/>
          </p:cNvSpPr>
          <p:nvPr>
            <p:ph sz="half" idx="2"/>
          </p:nvPr>
        </p:nvSpPr>
        <p:spPr/>
        <p:txBody>
          <a:bodyPr>
            <a:normAutofit fontScale="92500" lnSpcReduction="10000"/>
          </a:bodyPr>
          <a:lstStyle/>
          <a:p>
            <a:pPr marL="260604" indent="-260604">
              <a:buClrTx/>
              <a:buFont typeface="Arial"/>
              <a:buChar char="•"/>
            </a:pPr>
            <a:r>
              <a:rPr lang="en-US" dirty="0"/>
              <a:t>Caused by varicella zoster virus</a:t>
            </a:r>
          </a:p>
          <a:p>
            <a:pPr marL="260604" indent="-260604">
              <a:buClrTx/>
              <a:buFont typeface="Arial"/>
              <a:buChar char="•"/>
            </a:pPr>
            <a:r>
              <a:rPr lang="en-US" dirty="0"/>
              <a:t>Highly contagious—transmitted by person-     to-person contact, airborne</a:t>
            </a:r>
          </a:p>
          <a:p>
            <a:pPr marL="260604" indent="-260604">
              <a:buClrTx/>
              <a:buFont typeface="Arial"/>
              <a:buChar char="•"/>
            </a:pPr>
            <a:r>
              <a:rPr lang="en-US" dirty="0"/>
              <a:t>Incubation is typically 10-21 days </a:t>
            </a:r>
          </a:p>
          <a:p>
            <a:pPr marL="260604" indent="-260604">
              <a:buClrTx/>
              <a:buFont typeface="Arial"/>
              <a:buChar char="•"/>
            </a:pPr>
            <a:r>
              <a:rPr lang="en-US" dirty="0"/>
              <a:t>Occurs usually during the winter &amp; spring</a:t>
            </a:r>
          </a:p>
          <a:p>
            <a:pPr marL="260604" indent="-260604">
              <a:buClrTx/>
              <a:buFont typeface="Arial"/>
              <a:buChar char="•"/>
            </a:pPr>
            <a:r>
              <a:rPr lang="en-US" dirty="0"/>
              <a:t>Clinical manifestations: low grade fever, malaise, anorexia, vesicular exanthem that usually begins on trunk &amp; spreads centrifugally</a:t>
            </a:r>
          </a:p>
          <a:p>
            <a:pPr marL="260604" indent="-260604">
              <a:buClrTx/>
              <a:buFont typeface="Arial"/>
              <a:buChar char="•"/>
            </a:pPr>
            <a:r>
              <a:rPr lang="en-US" dirty="0"/>
              <a:t>Pruritus is common, and sometimes severe</a:t>
            </a:r>
          </a:p>
          <a:p>
            <a:pPr marL="260604" indent="-260604">
              <a:buClrTx/>
              <a:buFont typeface="Arial"/>
              <a:buChar char="•"/>
            </a:pPr>
            <a:r>
              <a:rPr lang="en-US" dirty="0"/>
              <a:t>Contagious from 1-2 days before onset of rash until all lesions have crusted</a:t>
            </a:r>
          </a:p>
        </p:txBody>
      </p:sp>
    </p:spTree>
    <p:extLst>
      <p:ext uri="{BB962C8B-B14F-4D97-AF65-F5344CB8AC3E}">
        <p14:creationId xmlns:p14="http://schemas.microsoft.com/office/powerpoint/2010/main" val="3535288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175F453E-3D9A-4D00-826B-FA4F3DABB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Rectangle 68">
            <a:extLst>
              <a:ext uri="{FF2B5EF4-FFF2-40B4-BE49-F238E27FC236}">
                <a16:creationId xmlns:a16="http://schemas.microsoft.com/office/drawing/2014/main" id="{2BC10A69-26B0-4140-9762-8812399B9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1" name="Straight Connector 70">
            <a:extLst>
              <a:ext uri="{FF2B5EF4-FFF2-40B4-BE49-F238E27FC236}">
                <a16:creationId xmlns:a16="http://schemas.microsoft.com/office/drawing/2014/main" id="{4B0DAE71-6C02-4435-BA44-23DADBF09B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33BDE00A-C376-46F8-89B3-669DF783F0C4}"/>
              </a:ext>
            </a:extLst>
          </p:cNvPr>
          <p:cNvSpPr>
            <a:spLocks noGrp="1"/>
          </p:cNvSpPr>
          <p:nvPr>
            <p:ph type="title"/>
          </p:nvPr>
        </p:nvSpPr>
        <p:spPr>
          <a:xfrm>
            <a:off x="822960" y="214952"/>
            <a:ext cx="7543800" cy="1088068"/>
          </a:xfrm>
        </p:spPr>
        <p:txBody>
          <a:bodyPr vert="horz" lIns="91440" tIns="45720" rIns="91440" bIns="45720" rtlCol="0" anchor="b">
            <a:normAutofit/>
          </a:bodyPr>
          <a:lstStyle/>
          <a:p>
            <a:pPr defTabSz="914400"/>
            <a:r>
              <a:rPr lang="en-US" sz="4800" spc="-50" dirty="0"/>
              <a:t>Treatment</a:t>
            </a:r>
          </a:p>
        </p:txBody>
      </p:sp>
      <p:sp>
        <p:nvSpPr>
          <p:cNvPr id="73" name="Rectangle 72">
            <a:extLst>
              <a:ext uri="{FF2B5EF4-FFF2-40B4-BE49-F238E27FC236}">
                <a16:creationId xmlns:a16="http://schemas.microsoft.com/office/drawing/2014/main" id="{0E1AB8C9-79FE-4A6A-9347-CCE0B4E3F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960" y="1517974"/>
            <a:ext cx="1822298" cy="1424300"/>
          </a:xfrm>
          <a:prstGeom prst="rect">
            <a:avLst/>
          </a:prstGeom>
          <a:solidFill>
            <a:srgbClr val="FFFFFF"/>
          </a:solidFill>
          <a:ln w="635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Content Placeholder 11" descr="Unknown-4.jpeg"/>
          <p:cNvPicPr>
            <a:picLocks noGrp="1" noChangeAspect="1"/>
          </p:cNvPicPr>
          <p:nvPr>
            <p:ph sz="half" idx="2"/>
          </p:nvPr>
        </p:nvPicPr>
        <p:blipFill>
          <a:blip r:embed="rId3">
            <a:extLst>
              <a:ext uri="{28A0092B-C50C-407E-A947-70E740481C1C}">
                <a14:useLocalDpi xmlns:a14="http://schemas.microsoft.com/office/drawing/2010/main" val="0"/>
              </a:ext>
            </a:extLst>
          </a:blip>
          <a:srcRect l="12368" r="12368"/>
          <a:stretch>
            <a:fillRect/>
          </a:stretch>
        </p:blipFill>
        <p:spPr>
          <a:xfrm>
            <a:off x="998533" y="1638624"/>
            <a:ext cx="1454948" cy="1185471"/>
          </a:xfrm>
          <a:prstGeom prst="rect">
            <a:avLst/>
          </a:prstGeom>
        </p:spPr>
      </p:pic>
      <p:sp>
        <p:nvSpPr>
          <p:cNvPr id="75" name="Rectangle 74">
            <a:extLst>
              <a:ext uri="{FF2B5EF4-FFF2-40B4-BE49-F238E27FC236}">
                <a16:creationId xmlns:a16="http://schemas.microsoft.com/office/drawing/2014/main" id="{39677959-333F-4F4D-A85C-9CEBFEB9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4638" y="1517973"/>
            <a:ext cx="1807362" cy="1424301"/>
          </a:xfrm>
          <a:prstGeom prst="rect">
            <a:avLst/>
          </a:prstGeom>
          <a:solidFill>
            <a:srgbClr val="FFFFFF"/>
          </a:solidFill>
          <a:ln w="635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Unknown-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1015" y="1638623"/>
            <a:ext cx="1108825" cy="1185472"/>
          </a:xfrm>
          <a:prstGeom prst="rect">
            <a:avLst/>
          </a:prstGeom>
        </p:spPr>
      </p:pic>
      <p:sp>
        <p:nvSpPr>
          <p:cNvPr id="77" name="Rectangle 76">
            <a:extLst>
              <a:ext uri="{FF2B5EF4-FFF2-40B4-BE49-F238E27FC236}">
                <a16:creationId xmlns:a16="http://schemas.microsoft.com/office/drawing/2014/main" id="{7949940E-4025-468B-A309-F73AA0B5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960" y="3062923"/>
            <a:ext cx="1822298" cy="1424910"/>
          </a:xfrm>
          <a:prstGeom prst="rect">
            <a:avLst/>
          </a:prstGeom>
          <a:solidFill>
            <a:srgbClr val="FFFFFF"/>
          </a:solidFill>
          <a:ln w="635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nknown-1.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966" y="3181101"/>
            <a:ext cx="1186082" cy="1186082"/>
          </a:xfrm>
          <a:prstGeom prst="rect">
            <a:avLst/>
          </a:prstGeom>
        </p:spPr>
      </p:pic>
      <p:sp>
        <p:nvSpPr>
          <p:cNvPr id="79" name="Rectangle 78">
            <a:extLst>
              <a:ext uri="{FF2B5EF4-FFF2-40B4-BE49-F238E27FC236}">
                <a16:creationId xmlns:a16="http://schemas.microsoft.com/office/drawing/2014/main" id="{AEF35456-7C80-4A6B-9DE2-5C9FFEDBA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4638" y="3062923"/>
            <a:ext cx="1807362" cy="1424910"/>
          </a:xfrm>
          <a:prstGeom prst="rect">
            <a:avLst/>
          </a:prstGeom>
          <a:solidFill>
            <a:srgbClr val="FFFFFF"/>
          </a:solidFill>
          <a:ln w="635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6"/>
          <a:stretch>
            <a:fillRect/>
          </a:stretch>
        </p:blipFill>
        <p:spPr>
          <a:xfrm>
            <a:off x="3125656" y="3181101"/>
            <a:ext cx="1099543" cy="1186082"/>
          </a:xfrm>
          <a:prstGeom prst="rect">
            <a:avLst/>
          </a:prstGeom>
        </p:spPr>
      </p:pic>
      <p:sp>
        <p:nvSpPr>
          <p:cNvPr id="3" name="Content Placeholder 2"/>
          <p:cNvSpPr>
            <a:spLocks noGrp="1"/>
          </p:cNvSpPr>
          <p:nvPr>
            <p:ph sz="half" idx="1"/>
          </p:nvPr>
        </p:nvSpPr>
        <p:spPr>
          <a:xfrm>
            <a:off x="4835343" y="1384299"/>
            <a:ext cx="3531417" cy="3316207"/>
          </a:xfrm>
        </p:spPr>
        <p:txBody>
          <a:bodyPr vert="horz" lIns="0" tIns="45720" rIns="0" bIns="45720" rtlCol="0">
            <a:normAutofit fontScale="77500" lnSpcReduction="20000"/>
          </a:bodyPr>
          <a:lstStyle/>
          <a:p>
            <a:pPr marL="260604" indent="-260604" defTabSz="914400">
              <a:buFont typeface="Calibri" panose="020F0502020204030204" pitchFamily="34" charset="0"/>
              <a:buChar char="•"/>
            </a:pPr>
            <a:r>
              <a:rPr lang="en-US" b="1" dirty="0"/>
              <a:t>Treatment: Supportive</a:t>
            </a:r>
          </a:p>
          <a:p>
            <a:pPr marL="288036" lvl="2" indent="0" defTabSz="914400">
              <a:buFont typeface="Calibri" panose="020F0502020204030204" pitchFamily="34" charset="0"/>
              <a:buNone/>
            </a:pPr>
            <a:endParaRPr lang="en-US" sz="1500" dirty="0"/>
          </a:p>
          <a:p>
            <a:pPr marL="493776" lvl="2" indent="-342900" defTabSz="914400">
              <a:buFont typeface="Calibri" panose="020F0502020204030204" pitchFamily="34" charset="0"/>
              <a:buAutoNum type="arabicParenR"/>
            </a:pPr>
            <a:r>
              <a:rPr lang="en-US" sz="1500" dirty="0"/>
              <a:t>Tylenol for fever (NO ASPIRIN)</a:t>
            </a:r>
          </a:p>
          <a:p>
            <a:pPr marL="493776" lvl="2" indent="-342900" defTabSz="914400">
              <a:buFont typeface="Calibri" panose="020F0502020204030204" pitchFamily="34" charset="0"/>
              <a:buAutoNum type="arabicParenR"/>
            </a:pPr>
            <a:endParaRPr lang="en-US" sz="1500" dirty="0"/>
          </a:p>
          <a:p>
            <a:pPr marL="493776" lvl="2" indent="-342900" defTabSz="914400">
              <a:buFont typeface="Calibri" panose="020F0502020204030204" pitchFamily="34" charset="0"/>
              <a:buAutoNum type="arabicParenR"/>
            </a:pPr>
            <a:r>
              <a:rPr lang="en-US" sz="1500" dirty="0"/>
              <a:t>Calamine lotion</a:t>
            </a:r>
          </a:p>
          <a:p>
            <a:pPr marL="493776" lvl="2" indent="-342900" defTabSz="914400">
              <a:buFont typeface="Calibri" panose="020F0502020204030204" pitchFamily="34" charset="0"/>
              <a:buAutoNum type="arabicParenR"/>
            </a:pPr>
            <a:endParaRPr lang="en-US" sz="1500" dirty="0"/>
          </a:p>
          <a:p>
            <a:pPr marL="493776" lvl="2" indent="-342900" defTabSz="914400">
              <a:buFont typeface="Calibri" panose="020F0502020204030204" pitchFamily="34" charset="0"/>
              <a:buAutoNum type="arabicParenR"/>
            </a:pPr>
            <a:r>
              <a:rPr lang="en-US" sz="1500" dirty="0"/>
              <a:t>Antihistamines</a:t>
            </a:r>
          </a:p>
          <a:p>
            <a:pPr marL="493776" lvl="2" indent="-342900" defTabSz="914400">
              <a:buFont typeface="Calibri" panose="020F0502020204030204" pitchFamily="34" charset="0"/>
              <a:buAutoNum type="arabicParenR"/>
            </a:pPr>
            <a:endParaRPr lang="en-US" sz="1500" dirty="0"/>
          </a:p>
          <a:p>
            <a:pPr marL="493776" lvl="2" indent="-342900" defTabSz="914400">
              <a:buFont typeface="Calibri" panose="020F0502020204030204" pitchFamily="34" charset="0"/>
              <a:buAutoNum type="arabicParenR"/>
            </a:pPr>
            <a:r>
              <a:rPr lang="en-US" sz="1500" dirty="0"/>
              <a:t>Keep fingernails short, frequent bathing</a:t>
            </a:r>
          </a:p>
          <a:p>
            <a:pPr marL="493776" lvl="2" indent="-342900" defTabSz="914400">
              <a:buFont typeface="Calibri" panose="020F0502020204030204" pitchFamily="34" charset="0"/>
              <a:buAutoNum type="arabicParenR"/>
            </a:pPr>
            <a:endParaRPr lang="en-US" sz="1500" dirty="0"/>
          </a:p>
          <a:p>
            <a:pPr marL="493776" lvl="2" indent="-342900" defTabSz="914400">
              <a:buFont typeface="Calibri" panose="020F0502020204030204" pitchFamily="34" charset="0"/>
              <a:buAutoNum type="arabicParenR"/>
            </a:pPr>
            <a:r>
              <a:rPr lang="en-US" sz="1500" dirty="0"/>
              <a:t>Acyclovir—must be started within 24 hours</a:t>
            </a:r>
          </a:p>
          <a:p>
            <a:pPr marL="150876" lvl="2" indent="0" defTabSz="914400">
              <a:buFont typeface="Calibri" panose="020F0502020204030204" pitchFamily="34" charset="0"/>
              <a:buNone/>
            </a:pPr>
            <a:endParaRPr lang="en-US" sz="1500" dirty="0"/>
          </a:p>
          <a:p>
            <a:pPr marL="260604" lvl="2" indent="-260604" defTabSz="914400">
              <a:buFont typeface="Calibri" panose="020F0502020204030204" pitchFamily="34" charset="0"/>
              <a:buChar char="•"/>
            </a:pPr>
            <a:r>
              <a:rPr lang="en-US" sz="1500" b="1" dirty="0"/>
              <a:t>Prevention:</a:t>
            </a:r>
            <a:r>
              <a:rPr lang="en-US" sz="1500" dirty="0"/>
              <a:t> Immunization with Varivax</a:t>
            </a:r>
          </a:p>
          <a:p>
            <a:pPr marL="260604" indent="-260604" defTabSz="914400">
              <a:buFont typeface="Calibri" panose="020F0502020204030204" pitchFamily="34" charset="0"/>
              <a:buChar char="•"/>
            </a:pPr>
            <a:r>
              <a:rPr lang="en-US" sz="1600" dirty="0"/>
              <a:t>Children with uncomplicated varicella may return to school/daycare when the rash has crusted over, or in immunized people without crusts, when no new lesions have appeared within a 24-hour-period</a:t>
            </a:r>
          </a:p>
          <a:p>
            <a:pPr lvl="1" defTabSz="914400"/>
            <a:endParaRPr lang="en-US" sz="1100" dirty="0"/>
          </a:p>
        </p:txBody>
      </p:sp>
    </p:spTree>
    <p:extLst>
      <p:ext uri="{BB962C8B-B14F-4D97-AF65-F5344CB8AC3E}">
        <p14:creationId xmlns:p14="http://schemas.microsoft.com/office/powerpoint/2010/main" val="1334853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300" dirty="0"/>
              <a:t>Differences Between Chickenpox &amp; Shingles</a:t>
            </a:r>
          </a:p>
        </p:txBody>
      </p:sp>
      <p:sp>
        <p:nvSpPr>
          <p:cNvPr id="6" name="Text Placeholder 5"/>
          <p:cNvSpPr>
            <a:spLocks noGrp="1"/>
          </p:cNvSpPr>
          <p:nvPr>
            <p:ph type="body" idx="1"/>
          </p:nvPr>
        </p:nvSpPr>
        <p:spPr/>
        <p:txBody>
          <a:bodyPr/>
          <a:lstStyle/>
          <a:p>
            <a:pPr algn="ctr"/>
            <a:r>
              <a:rPr lang="en-US" b="1" dirty="0">
                <a:solidFill>
                  <a:srgbClr val="3366FF"/>
                </a:solidFill>
              </a:rPr>
              <a:t>Chickenpox (Varicella)	</a:t>
            </a:r>
          </a:p>
        </p:txBody>
      </p:sp>
      <p:sp>
        <p:nvSpPr>
          <p:cNvPr id="7" name="Content Placeholder 6"/>
          <p:cNvSpPr>
            <a:spLocks noGrp="1"/>
          </p:cNvSpPr>
          <p:nvPr>
            <p:ph sz="half" idx="2"/>
          </p:nvPr>
        </p:nvSpPr>
        <p:spPr/>
        <p:txBody>
          <a:bodyPr>
            <a:normAutofit fontScale="85000" lnSpcReduction="10000"/>
          </a:bodyPr>
          <a:lstStyle/>
          <a:p>
            <a:pPr marL="260604" indent="-260604">
              <a:buClrTx/>
              <a:buFont typeface="Arial"/>
              <a:buChar char="•"/>
            </a:pPr>
            <a:r>
              <a:rPr lang="en-US" dirty="0"/>
              <a:t>Primary infection with varicella-zoster virus</a:t>
            </a:r>
          </a:p>
          <a:p>
            <a:pPr marL="260604" indent="-260604">
              <a:buClrTx/>
              <a:buFont typeface="Arial"/>
              <a:buChar char="•"/>
            </a:pPr>
            <a:r>
              <a:rPr lang="en-US" dirty="0"/>
              <a:t>Systemic: Usually widespread rash over trunk, face, &amp; extremities</a:t>
            </a:r>
          </a:p>
          <a:p>
            <a:pPr marL="260604" indent="-260604">
              <a:buClrTx/>
              <a:buFont typeface="Arial"/>
              <a:buChar char="•"/>
            </a:pPr>
            <a:r>
              <a:rPr lang="en-US" dirty="0"/>
              <a:t>Usually children</a:t>
            </a:r>
          </a:p>
          <a:p>
            <a:pPr marL="260604" indent="-260604">
              <a:buClrTx/>
              <a:buFont typeface="Arial"/>
              <a:buChar char="•"/>
            </a:pPr>
            <a:r>
              <a:rPr lang="en-US" dirty="0"/>
              <a:t>Infectious from 1-2 days before the rash appears until after the rash blisters have dried up</a:t>
            </a:r>
          </a:p>
          <a:p>
            <a:pPr marL="260604" indent="-260604">
              <a:buClrTx/>
              <a:buFont typeface="Arial"/>
              <a:buChar char="•"/>
            </a:pPr>
            <a:r>
              <a:rPr lang="en-US" dirty="0"/>
              <a:t>Symptoms: mild fever, loss of appetite, headache, fatigue; itchy rash that becomes blisters</a:t>
            </a:r>
          </a:p>
          <a:p>
            <a:pPr marL="260604" indent="-260604">
              <a:buClrTx/>
              <a:buFont typeface="Arial"/>
              <a:buChar char="•"/>
            </a:pPr>
            <a:r>
              <a:rPr lang="en-US" dirty="0"/>
              <a:t>Varicella zoster-virus establishes latent infection in dorsal root ganglia and cranial nerves</a:t>
            </a:r>
          </a:p>
          <a:p>
            <a:pPr marL="260604" indent="-260604">
              <a:buClrTx/>
              <a:buFont typeface="Arial"/>
              <a:buChar char="•"/>
            </a:pPr>
            <a:endParaRPr lang="en-US" dirty="0"/>
          </a:p>
        </p:txBody>
      </p:sp>
      <p:sp>
        <p:nvSpPr>
          <p:cNvPr id="8" name="Text Placeholder 7"/>
          <p:cNvSpPr>
            <a:spLocks noGrp="1"/>
          </p:cNvSpPr>
          <p:nvPr>
            <p:ph type="body" sz="quarter" idx="3"/>
          </p:nvPr>
        </p:nvSpPr>
        <p:spPr/>
        <p:txBody>
          <a:bodyPr/>
          <a:lstStyle/>
          <a:p>
            <a:pPr algn="ctr"/>
            <a:r>
              <a:rPr lang="en-US" b="1" dirty="0">
                <a:solidFill>
                  <a:srgbClr val="FF0000"/>
                </a:solidFill>
              </a:rPr>
              <a:t>Shingles (Herpes Zoster)</a:t>
            </a:r>
          </a:p>
        </p:txBody>
      </p:sp>
      <p:sp>
        <p:nvSpPr>
          <p:cNvPr id="9" name="Content Placeholder 8"/>
          <p:cNvSpPr>
            <a:spLocks noGrp="1"/>
          </p:cNvSpPr>
          <p:nvPr>
            <p:ph sz="quarter" idx="4"/>
          </p:nvPr>
        </p:nvSpPr>
        <p:spPr/>
        <p:txBody>
          <a:bodyPr>
            <a:normAutofit fontScale="85000" lnSpcReduction="20000"/>
          </a:bodyPr>
          <a:lstStyle/>
          <a:p>
            <a:pPr marL="260604" indent="-260604">
              <a:buClrTx/>
              <a:buFont typeface="Arial"/>
              <a:buChar char="•"/>
            </a:pPr>
            <a:r>
              <a:rPr lang="en-US" dirty="0"/>
              <a:t>Secondary infection from reactivation of latent varicella-zoster virus</a:t>
            </a:r>
          </a:p>
          <a:p>
            <a:pPr marL="260604" indent="-260604">
              <a:buClrTx/>
              <a:buFont typeface="Arial"/>
              <a:buChar char="•"/>
            </a:pPr>
            <a:r>
              <a:rPr lang="en-US" dirty="0"/>
              <a:t>Localized: Rash occurs in the area the affected nerve supplies, typically back/chest or face</a:t>
            </a:r>
          </a:p>
          <a:p>
            <a:pPr marL="260604" indent="-260604">
              <a:buClrTx/>
              <a:buFont typeface="Arial"/>
              <a:buChar char="•"/>
            </a:pPr>
            <a:r>
              <a:rPr lang="en-US" dirty="0"/>
              <a:t>Usually adults aged 50 years or older</a:t>
            </a:r>
          </a:p>
          <a:p>
            <a:pPr marL="260604" indent="-260604">
              <a:buClrTx/>
              <a:buFont typeface="Arial"/>
              <a:buChar char="•"/>
            </a:pPr>
            <a:r>
              <a:rPr lang="en-US" dirty="0"/>
              <a:t>Infectious once the rash becomes blisters until after the rash blisters have dried up</a:t>
            </a:r>
          </a:p>
          <a:p>
            <a:pPr marL="260604" indent="-260604">
              <a:buClrTx/>
              <a:buFont typeface="Arial"/>
              <a:buChar char="•"/>
            </a:pPr>
            <a:r>
              <a:rPr lang="en-US" dirty="0"/>
              <a:t>Symptoms: Tingling, burning, numbness where rash appears; mild fever, fatigue; unilateral, localized rash that becomes blisters, nerve pain</a:t>
            </a:r>
          </a:p>
          <a:p>
            <a:pPr marL="260604" indent="-260604">
              <a:buClrTx/>
              <a:buFont typeface="Arial"/>
              <a:buChar char="•"/>
            </a:pPr>
            <a:r>
              <a:rPr lang="en-US" dirty="0"/>
              <a:t>Contact with liquid from blisters may cause chicken pox</a:t>
            </a:r>
          </a:p>
        </p:txBody>
      </p:sp>
    </p:spTree>
    <p:extLst>
      <p:ext uri="{BB962C8B-B14F-4D97-AF65-F5344CB8AC3E}">
        <p14:creationId xmlns:p14="http://schemas.microsoft.com/office/powerpoint/2010/main" val="1474303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C58D234-4C66-4A1F-8F97-0CDD64DB0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31078" y="476209"/>
            <a:ext cx="4931229" cy="1088068"/>
          </a:xfrm>
        </p:spPr>
        <p:txBody>
          <a:bodyPr>
            <a:normAutofit/>
          </a:bodyPr>
          <a:lstStyle/>
          <a:p>
            <a:r>
              <a:rPr lang="en-US" dirty="0"/>
              <a:t>Case Study</a:t>
            </a:r>
          </a:p>
        </p:txBody>
      </p:sp>
      <p:pic>
        <p:nvPicPr>
          <p:cNvPr id="7" name="Picture 4" descr="Image result for eczema">
            <a:hlinkClick r:id="rId2"/>
            <a:extLst>
              <a:ext uri="{FF2B5EF4-FFF2-40B4-BE49-F238E27FC236}">
                <a16:creationId xmlns:a16="http://schemas.microsoft.com/office/drawing/2014/main" id="{E1C67941-475A-46E0-9FD3-2F4C3EAA76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8" r="-3" b="-3"/>
          <a:stretch/>
        </p:blipFill>
        <p:spPr bwMode="auto">
          <a:xfrm>
            <a:off x="475499" y="480060"/>
            <a:ext cx="3000986" cy="39858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4783D10D-285D-4110-B9FD-D0BEEDDA17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1564641"/>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1076" y="1649185"/>
            <a:ext cx="4931230" cy="2752635"/>
          </a:xfrm>
        </p:spPr>
        <p:txBody>
          <a:bodyPr>
            <a:normAutofit/>
          </a:bodyPr>
          <a:lstStyle/>
          <a:p>
            <a:r>
              <a:rPr lang="en-US" dirty="0"/>
              <a:t> </a:t>
            </a:r>
            <a:r>
              <a:rPr lang="en-US" sz="1800" dirty="0"/>
              <a:t>8 -year-old Sara is sent to the nurse’s office for a rash on the backs of her arms and legs.  Sara reports that the rash is “super itchy”.  After calling mom, you learn that Sara has very dry skin always and the rash seems to flare-up at various times of the year. Sara has a history of asthma and seasonal allergies.  Sara does not have a fever today in your office and seems healthy despite a slight runny nose.</a:t>
            </a:r>
            <a:endParaRPr lang="en-US" sz="1800" b="1" dirty="0"/>
          </a:p>
        </p:txBody>
      </p:sp>
      <p:sp>
        <p:nvSpPr>
          <p:cNvPr id="16" name="Rectangle 15">
            <a:extLst>
              <a:ext uri="{FF2B5EF4-FFF2-40B4-BE49-F238E27FC236}">
                <a16:creationId xmlns:a16="http://schemas.microsoft.com/office/drawing/2014/main" id="{1B4D1BCF-ED84-4A3E-9778-96611AEB2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674E15A-CAAD-4AED-95A1-B9B3D91B9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FC72B150-2589-460E-8C07-B45E32E0885B}"/>
              </a:ext>
            </a:extLst>
          </p:cNvPr>
          <p:cNvSpPr txBox="1"/>
          <p:nvPr/>
        </p:nvSpPr>
        <p:spPr>
          <a:xfrm>
            <a:off x="-12819" y="5956419"/>
            <a:ext cx="910127" cy="13665279"/>
          </a:xfrm>
          <a:prstGeom prst="rect">
            <a:avLst/>
          </a:prstGeom>
          <a:noFill/>
        </p:spPr>
        <p:txBody>
          <a:bodyPr wrap="square">
            <a:spAutoFit/>
          </a:bodyPr>
          <a:lstStyle/>
          <a:p>
            <a:pPr>
              <a:spcAft>
                <a:spcPts val="600"/>
              </a:spcAft>
            </a:pPr>
            <a:r>
              <a:rPr lang="en-US" dirty="0"/>
              <a:t>https://www.bing.com/images/search?view=detailV2&amp;ccid=euhLJrcN&amp;id=57498184839D870215C2956D2BFCD841B5ED4E91&amp;thid=OIP.euhLJrcNrMHmovljBa0_0AHaEt&amp;mediaurl=https%3a%2f%2fstatic.lifetimedaily.com%2fapp%2fuploads%2f2017%2f10%2f24185826%2fTypes-of-Eczema.jpg&amp;cdnurl=https%3a%2f%2fth.bing.com%2fth%2fid%2fR7ae84b26b70dacc1e6a2f96305ad3fd0%3frik%3dkU7ttUHY%252fCttlQ%26pid%3dImgRaw&amp;exph=560&amp;expw=880&amp;q=eczema&amp;simid=608025837139535857&amp;ck=77443EF618313B615CF3FECA25833DE4&amp;selectedIndex=24&amp;FORM=IRPRST</a:t>
            </a:r>
          </a:p>
        </p:txBody>
      </p:sp>
    </p:spTree>
    <p:extLst>
      <p:ext uri="{BB962C8B-B14F-4D97-AF65-F5344CB8AC3E}">
        <p14:creationId xmlns:p14="http://schemas.microsoft.com/office/powerpoint/2010/main" val="1075819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Shingles (Herpes Zoster)</a:t>
            </a:r>
          </a:p>
        </p:txBody>
      </p:sp>
      <p:pic>
        <p:nvPicPr>
          <p:cNvPr id="10" name="Content Placeholder 9"/>
          <p:cNvPicPr>
            <a:picLocks noGrp="1" noChangeAspect="1"/>
          </p:cNvPicPr>
          <p:nvPr>
            <p:ph sz="half" idx="1"/>
          </p:nvPr>
        </p:nvPicPr>
        <p:blipFill>
          <a:blip r:embed="rId3"/>
          <a:srcRect l="8249" r="8249"/>
          <a:stretch>
            <a:fillRect/>
          </a:stretch>
        </p:blipFill>
        <p:spPr/>
      </p:pic>
      <p:sp>
        <p:nvSpPr>
          <p:cNvPr id="14" name="Content Placeholder 13"/>
          <p:cNvSpPr>
            <a:spLocks noGrp="1"/>
          </p:cNvSpPr>
          <p:nvPr>
            <p:ph sz="half" idx="2"/>
          </p:nvPr>
        </p:nvSpPr>
        <p:spPr/>
        <p:txBody>
          <a:bodyPr/>
          <a:lstStyle/>
          <a:p>
            <a:pPr marL="260604" indent="-260604">
              <a:buClrTx/>
              <a:buFont typeface="Arial"/>
              <a:buChar char="•"/>
            </a:pPr>
            <a:r>
              <a:rPr lang="en-US" sz="1800" b="1" dirty="0"/>
              <a:t>Treatment:</a:t>
            </a:r>
          </a:p>
          <a:p>
            <a:pPr marL="480060" lvl="1" indent="-260604">
              <a:buClrTx/>
              <a:buFont typeface="+mj-lt"/>
              <a:buAutoNum type="arabicPeriod"/>
            </a:pPr>
            <a:r>
              <a:rPr lang="en-US" dirty="0"/>
              <a:t>Antiviral Medications: Acyclovir</a:t>
            </a:r>
          </a:p>
          <a:p>
            <a:pPr marL="480060" lvl="1" indent="-260604">
              <a:buClrTx/>
              <a:buFont typeface="+mj-lt"/>
              <a:buAutoNum type="arabicPeriod"/>
            </a:pPr>
            <a:r>
              <a:rPr lang="en-US" dirty="0"/>
              <a:t>Tylenol/Ibuprofen for pain</a:t>
            </a:r>
          </a:p>
          <a:p>
            <a:pPr marL="480060" lvl="1" indent="-260604">
              <a:buClrTx/>
              <a:buFont typeface="+mj-lt"/>
              <a:buAutoNum type="arabicPeriod"/>
            </a:pPr>
            <a:r>
              <a:rPr lang="en-US" dirty="0"/>
              <a:t>Keep affected area clean, dry, and exposed to air as much as possible</a:t>
            </a:r>
          </a:p>
          <a:p>
            <a:pPr marL="433769" lvl="1" indent="-214313">
              <a:buClrTx/>
            </a:pPr>
            <a:endParaRPr lang="en-US" dirty="0"/>
          </a:p>
          <a:p>
            <a:pPr marL="260604" lvl="1" indent="-260604">
              <a:buClrTx/>
              <a:buFont typeface="Arial"/>
              <a:buChar char="•"/>
            </a:pPr>
            <a:r>
              <a:rPr lang="en-US" sz="1800" b="1" dirty="0"/>
              <a:t>Prevention:</a:t>
            </a:r>
            <a:r>
              <a:rPr lang="en-US" dirty="0"/>
              <a:t> Shingrix or Zostavax—Shingrix reduces chances of getting shingles by 90%</a:t>
            </a:r>
          </a:p>
        </p:txBody>
      </p:sp>
    </p:spTree>
    <p:extLst>
      <p:ext uri="{BB962C8B-B14F-4D97-AF65-F5344CB8AC3E}">
        <p14:creationId xmlns:p14="http://schemas.microsoft.com/office/powerpoint/2010/main" val="2019819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933C-BF82-A744-BB69-9C98C78A602A}"/>
              </a:ext>
            </a:extLst>
          </p:cNvPr>
          <p:cNvSpPr>
            <a:spLocks noGrp="1"/>
          </p:cNvSpPr>
          <p:nvPr>
            <p:ph type="title"/>
          </p:nvPr>
        </p:nvSpPr>
        <p:spPr/>
        <p:txBody>
          <a:bodyPr/>
          <a:lstStyle/>
          <a:p>
            <a:r>
              <a:rPr lang="en-US" dirty="0"/>
              <a:t>Case Study</a:t>
            </a:r>
          </a:p>
        </p:txBody>
      </p:sp>
      <p:sp>
        <p:nvSpPr>
          <p:cNvPr id="3" name="Content Placeholder 2"/>
          <p:cNvSpPr>
            <a:spLocks noGrp="1"/>
          </p:cNvSpPr>
          <p:nvPr>
            <p:ph sz="half" idx="2"/>
          </p:nvPr>
        </p:nvSpPr>
        <p:spPr/>
        <p:txBody>
          <a:bodyPr>
            <a:normAutofit lnSpcReduction="10000"/>
          </a:bodyPr>
          <a:lstStyle/>
          <a:p>
            <a:endParaRPr lang="en-US" dirty="0"/>
          </a:p>
          <a:p>
            <a:r>
              <a:rPr lang="en-US" dirty="0"/>
              <a:t>8-year-old Laurie is sent to the nurse’s office  for a flesh-colored, raised rash on her abdomen.  Her teacher noticed the rash today because Laurie kept scratching at it.  After talking with Laurie’s mom, you learn that mom first noticed a few bumps on her daughter’s abdomen two-three months ago. Mom reports that she believes her daughter has developed more bumps recently. Mom reports that occasionally the bumps are itchy but most of the time they do not bother her daughter.  Family has no pets, no one else in the family has a similar rash, and patient has been free of illness.</a:t>
            </a:r>
          </a:p>
          <a:p>
            <a:endParaRPr lang="en-US" b="1" dirty="0"/>
          </a:p>
          <a:p>
            <a:endParaRPr lang="en-US" dirty="0"/>
          </a:p>
        </p:txBody>
      </p:sp>
      <p:pic>
        <p:nvPicPr>
          <p:cNvPr id="6" name="Content Placeholder 5" descr="Unknown-6.jpeg"/>
          <p:cNvPicPr>
            <a:picLocks noGrp="1" noChangeAspect="1"/>
          </p:cNvPicPr>
          <p:nvPr>
            <p:ph sz="half" idx="1"/>
          </p:nvPr>
        </p:nvPicPr>
        <p:blipFill>
          <a:blip r:embed="rId2">
            <a:extLst>
              <a:ext uri="{28A0092B-C50C-407E-A947-70E740481C1C}">
                <a14:useLocalDpi xmlns:a14="http://schemas.microsoft.com/office/drawing/2010/main" val="0"/>
              </a:ext>
            </a:extLst>
          </a:blip>
          <a:srcRect l="9151" r="9151"/>
          <a:stretch>
            <a:fillRect/>
          </a:stretch>
        </p:blipFill>
        <p:spPr/>
      </p:pic>
    </p:spTree>
    <p:extLst>
      <p:ext uri="{BB962C8B-B14F-4D97-AF65-F5344CB8AC3E}">
        <p14:creationId xmlns:p14="http://schemas.microsoft.com/office/powerpoint/2010/main" val="881278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5CA7-F298-4DC1-8D5F-3A18F067D409}"/>
              </a:ext>
            </a:extLst>
          </p:cNvPr>
          <p:cNvSpPr>
            <a:spLocks noGrp="1"/>
          </p:cNvSpPr>
          <p:nvPr>
            <p:ph type="title"/>
          </p:nvPr>
        </p:nvSpPr>
        <p:spPr>
          <a:xfrm>
            <a:off x="5047500" y="1323974"/>
            <a:ext cx="3609804" cy="2628901"/>
          </a:xfrm>
        </p:spPr>
        <p:txBody>
          <a:bodyPr vert="horz" lIns="91440" tIns="45720" rIns="91440" bIns="45720" rtlCol="0" anchor="b">
            <a:normAutofit fontScale="90000"/>
          </a:bodyPr>
          <a:lstStyle/>
          <a:p>
            <a:pPr defTabSz="914400"/>
            <a:r>
              <a:rPr lang="en-US" sz="4000" spc="-50" dirty="0">
                <a:solidFill>
                  <a:schemeClr val="tx1">
                    <a:lumMod val="85000"/>
                    <a:lumOff val="15000"/>
                  </a:schemeClr>
                </a:solidFill>
              </a:rPr>
              <a:t>What is this rash?</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A) Folliculitis</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B) Skin Tags</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C) Flat Warts</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D) Molluscum Contagiosum</a:t>
            </a:r>
            <a:br>
              <a:rPr lang="en-US" sz="2000" spc="-50" dirty="0">
                <a:solidFill>
                  <a:schemeClr val="tx1">
                    <a:lumMod val="85000"/>
                    <a:lumOff val="15000"/>
                  </a:schemeClr>
                </a:solidFill>
              </a:rPr>
            </a:br>
            <a:br>
              <a:rPr lang="en-US" sz="2000" spc="-50" dirty="0">
                <a:solidFill>
                  <a:schemeClr val="tx1">
                    <a:lumMod val="85000"/>
                    <a:lumOff val="15000"/>
                  </a:schemeClr>
                </a:solidFill>
              </a:rPr>
            </a:br>
            <a:br>
              <a:rPr lang="en-US" sz="2000" spc="-50" dirty="0">
                <a:solidFill>
                  <a:schemeClr val="tx1">
                    <a:lumMod val="85000"/>
                    <a:lumOff val="15000"/>
                  </a:schemeClr>
                </a:solidFill>
              </a:rPr>
            </a:br>
            <a:endParaRPr lang="en-US" sz="2000" spc="-50" dirty="0">
              <a:solidFill>
                <a:schemeClr val="tx1">
                  <a:lumMod val="85000"/>
                  <a:lumOff val="15000"/>
                </a:schemeClr>
              </a:solidFill>
            </a:endParaRPr>
          </a:p>
        </p:txBody>
      </p:sp>
      <p:pic>
        <p:nvPicPr>
          <p:cNvPr id="8" name="Graphic 7" descr="Parent and Child">
            <a:extLst>
              <a:ext uri="{FF2B5EF4-FFF2-40B4-BE49-F238E27FC236}">
                <a16:creationId xmlns:a16="http://schemas.microsoft.com/office/drawing/2014/main" id="{90798BB8-8A60-4818-BEFA-1142296EF6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441" y="480060"/>
            <a:ext cx="3790617" cy="3790617"/>
          </a:xfrm>
          <a:prstGeom prst="rect">
            <a:avLst/>
          </a:prstGeom>
        </p:spPr>
      </p:pic>
    </p:spTree>
    <p:extLst>
      <p:ext uri="{BB962C8B-B14F-4D97-AF65-F5344CB8AC3E}">
        <p14:creationId xmlns:p14="http://schemas.microsoft.com/office/powerpoint/2010/main" val="1108820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2449-51D7-E847-94BE-EEB19A74FFD2}"/>
              </a:ext>
            </a:extLst>
          </p:cNvPr>
          <p:cNvSpPr>
            <a:spLocks noGrp="1"/>
          </p:cNvSpPr>
          <p:nvPr>
            <p:ph type="title"/>
          </p:nvPr>
        </p:nvSpPr>
        <p:spPr/>
        <p:txBody>
          <a:bodyPr/>
          <a:lstStyle/>
          <a:p>
            <a:r>
              <a:rPr lang="en-US" dirty="0"/>
              <a:t>Molluscum Contagiosum</a:t>
            </a:r>
          </a:p>
        </p:txBody>
      </p:sp>
      <p:sp>
        <p:nvSpPr>
          <p:cNvPr id="3" name="Content Placeholder 2">
            <a:extLst>
              <a:ext uri="{FF2B5EF4-FFF2-40B4-BE49-F238E27FC236}">
                <a16:creationId xmlns:a16="http://schemas.microsoft.com/office/drawing/2014/main" id="{43D7369F-53C0-FE47-97A1-CB52BD5A5B88}"/>
              </a:ext>
            </a:extLst>
          </p:cNvPr>
          <p:cNvSpPr>
            <a:spLocks noGrp="1"/>
          </p:cNvSpPr>
          <p:nvPr>
            <p:ph idx="1"/>
          </p:nvPr>
        </p:nvSpPr>
        <p:spPr>
          <a:xfrm>
            <a:off x="822960" y="1643567"/>
            <a:ext cx="7543800" cy="3017520"/>
          </a:xfrm>
        </p:spPr>
        <p:txBody>
          <a:bodyPr/>
          <a:lstStyle/>
          <a:p>
            <a:pPr marL="260604" indent="-260604">
              <a:buClrTx/>
              <a:buFont typeface="Arial" panose="020B0604020202020204" pitchFamily="34" charset="0"/>
              <a:buChar char="•"/>
            </a:pPr>
            <a:r>
              <a:rPr lang="en-US" dirty="0"/>
              <a:t>Caused by Poxvirus</a:t>
            </a:r>
          </a:p>
          <a:p>
            <a:pPr marL="260604" indent="-260604">
              <a:buClrTx/>
              <a:buFont typeface="Arial" panose="020B0604020202020204" pitchFamily="34" charset="0"/>
              <a:buChar char="•"/>
            </a:pPr>
            <a:r>
              <a:rPr lang="en-US" dirty="0"/>
              <a:t>Common in school aged children</a:t>
            </a:r>
          </a:p>
          <a:p>
            <a:pPr marL="260604" indent="-260604">
              <a:buClrTx/>
              <a:buFont typeface="Arial" panose="020B0604020202020204" pitchFamily="34" charset="0"/>
              <a:buChar char="•"/>
            </a:pPr>
            <a:r>
              <a:rPr lang="en-US" dirty="0"/>
              <a:t>Spreads by direct skin-to-skin contact, autoinoculation by scratching or touching a lesion, via fomites on bath towels/sponges, or through skin contact during participation in contact sports </a:t>
            </a:r>
          </a:p>
          <a:p>
            <a:pPr marL="260604" indent="-260604">
              <a:buClrTx/>
              <a:buFont typeface="Arial" panose="020B0604020202020204" pitchFamily="34" charset="0"/>
              <a:buChar char="•"/>
            </a:pPr>
            <a:r>
              <a:rPr lang="en-US" dirty="0"/>
              <a:t>Clinical Manifestations: usually asymptomatic, flesh-colored, dome-shaped papules with a central depression that can appear anywhere EXCEPT palms and soles. </a:t>
            </a:r>
          </a:p>
          <a:p>
            <a:pPr marL="260604" indent="-260604">
              <a:buClrTx/>
              <a:buFont typeface="Arial" panose="020B0604020202020204" pitchFamily="34" charset="0"/>
              <a:buChar char="•"/>
            </a:pPr>
            <a:r>
              <a:rPr lang="en-US" dirty="0"/>
              <a:t>Educate on the importance of PATIENCE. Will spontaneously resolve over several months or years without intervention. Treatment often requested by parents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423492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12C1A11-C33B-4F90-90B2-1F0F7545D5C2}"/>
              </a:ext>
            </a:extLst>
          </p:cNvPr>
          <p:cNvSpPr>
            <a:spLocks noGrp="1"/>
          </p:cNvSpPr>
          <p:nvPr>
            <p:ph type="title"/>
          </p:nvPr>
        </p:nvSpPr>
        <p:spPr/>
        <p:txBody>
          <a:bodyPr/>
          <a:lstStyle/>
          <a:p>
            <a:r>
              <a:rPr lang="en-US" dirty="0"/>
              <a:t>Case Study</a:t>
            </a:r>
          </a:p>
        </p:txBody>
      </p:sp>
      <p:sp>
        <p:nvSpPr>
          <p:cNvPr id="10" name="Content Placeholder 9">
            <a:extLst>
              <a:ext uri="{FF2B5EF4-FFF2-40B4-BE49-F238E27FC236}">
                <a16:creationId xmlns:a16="http://schemas.microsoft.com/office/drawing/2014/main" id="{447AF5B3-7112-43E3-B898-F574DF84D196}"/>
              </a:ext>
            </a:extLst>
          </p:cNvPr>
          <p:cNvSpPr>
            <a:spLocks noGrp="1"/>
          </p:cNvSpPr>
          <p:nvPr>
            <p:ph sz="half" idx="1"/>
          </p:nvPr>
        </p:nvSpPr>
        <p:spPr/>
        <p:txBody>
          <a:bodyPr/>
          <a:lstStyle/>
          <a:p>
            <a:r>
              <a:rPr lang="en-US" dirty="0"/>
              <a:t>10-year-old Matt is sent to the nurse’s office with the following rash. Matt reports that the rash does not hurt; however complains that it is mildly pruritic.  The rash is not warm to the touch.  Matt does not have a fever; however complains of fatigue and headache.  Denies any recent changes in soaps, lotions, or detergents.  He denies any recent travel; however does report that last week he was playing in a heavily wooded area.  </a:t>
            </a:r>
          </a:p>
        </p:txBody>
      </p:sp>
      <p:pic>
        <p:nvPicPr>
          <p:cNvPr id="13" name="Content Placeholder 12">
            <a:extLst>
              <a:ext uri="{FF2B5EF4-FFF2-40B4-BE49-F238E27FC236}">
                <a16:creationId xmlns:a16="http://schemas.microsoft.com/office/drawing/2014/main" id="{3540B5BD-1CFC-4974-9CFB-16B117682A89}"/>
              </a:ext>
            </a:extLst>
          </p:cNvPr>
          <p:cNvPicPr>
            <a:picLocks noGrp="1" noChangeAspect="1"/>
          </p:cNvPicPr>
          <p:nvPr>
            <p:ph sz="half" idx="2"/>
          </p:nvPr>
        </p:nvPicPr>
        <p:blipFill>
          <a:blip r:embed="rId2"/>
          <a:stretch>
            <a:fillRect/>
          </a:stretch>
        </p:blipFill>
        <p:spPr>
          <a:xfrm>
            <a:off x="4664075" y="1384301"/>
            <a:ext cx="3702050" cy="3017519"/>
          </a:xfrm>
        </p:spPr>
      </p:pic>
    </p:spTree>
    <p:extLst>
      <p:ext uri="{BB962C8B-B14F-4D97-AF65-F5344CB8AC3E}">
        <p14:creationId xmlns:p14="http://schemas.microsoft.com/office/powerpoint/2010/main" val="1551725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5CA7-F298-4DC1-8D5F-3A18F067D409}"/>
              </a:ext>
            </a:extLst>
          </p:cNvPr>
          <p:cNvSpPr>
            <a:spLocks noGrp="1"/>
          </p:cNvSpPr>
          <p:nvPr>
            <p:ph type="title"/>
          </p:nvPr>
        </p:nvSpPr>
        <p:spPr>
          <a:xfrm>
            <a:off x="5047500" y="1323974"/>
            <a:ext cx="3609804" cy="2628901"/>
          </a:xfrm>
        </p:spPr>
        <p:txBody>
          <a:bodyPr vert="horz" lIns="91440" tIns="45720" rIns="91440" bIns="45720" rtlCol="0" anchor="b">
            <a:normAutofit fontScale="90000"/>
          </a:bodyPr>
          <a:lstStyle/>
          <a:p>
            <a:pPr defTabSz="914400"/>
            <a:r>
              <a:rPr lang="en-US" sz="4000" spc="-50" dirty="0">
                <a:solidFill>
                  <a:schemeClr val="tx1">
                    <a:lumMod val="85000"/>
                    <a:lumOff val="15000"/>
                  </a:schemeClr>
                </a:solidFill>
              </a:rPr>
              <a:t>What is this rash?</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A) Erythema Multiforme</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B) Cellulitis</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C) Lyme Disease</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D) Nummular Eczema </a:t>
            </a:r>
            <a:br>
              <a:rPr lang="en-US" sz="2000" spc="-50" dirty="0">
                <a:solidFill>
                  <a:schemeClr val="tx1">
                    <a:lumMod val="85000"/>
                    <a:lumOff val="15000"/>
                  </a:schemeClr>
                </a:solidFill>
              </a:rPr>
            </a:br>
            <a:br>
              <a:rPr lang="en-US" sz="2000" spc="-50" dirty="0">
                <a:solidFill>
                  <a:schemeClr val="tx1">
                    <a:lumMod val="85000"/>
                    <a:lumOff val="15000"/>
                  </a:schemeClr>
                </a:solidFill>
              </a:rPr>
            </a:br>
            <a:br>
              <a:rPr lang="en-US" sz="2000" spc="-50" dirty="0">
                <a:solidFill>
                  <a:schemeClr val="tx1">
                    <a:lumMod val="85000"/>
                    <a:lumOff val="15000"/>
                  </a:schemeClr>
                </a:solidFill>
              </a:rPr>
            </a:br>
            <a:endParaRPr lang="en-US" sz="2000" spc="-50" dirty="0">
              <a:solidFill>
                <a:schemeClr val="tx1">
                  <a:lumMod val="85000"/>
                  <a:lumOff val="15000"/>
                </a:schemeClr>
              </a:solidFill>
            </a:endParaRPr>
          </a:p>
        </p:txBody>
      </p:sp>
      <p:pic>
        <p:nvPicPr>
          <p:cNvPr id="8" name="Graphic 7" descr="Parent and Child">
            <a:extLst>
              <a:ext uri="{FF2B5EF4-FFF2-40B4-BE49-F238E27FC236}">
                <a16:creationId xmlns:a16="http://schemas.microsoft.com/office/drawing/2014/main" id="{90798BB8-8A60-4818-BEFA-1142296EF6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441" y="480060"/>
            <a:ext cx="3790617" cy="3790617"/>
          </a:xfrm>
          <a:prstGeom prst="rect">
            <a:avLst/>
          </a:prstGeom>
        </p:spPr>
      </p:pic>
    </p:spTree>
    <p:extLst>
      <p:ext uri="{BB962C8B-B14F-4D97-AF65-F5344CB8AC3E}">
        <p14:creationId xmlns:p14="http://schemas.microsoft.com/office/powerpoint/2010/main" val="3816520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6A976C91-D95E-451D-B528-B15D7664BCD7}"/>
              </a:ext>
            </a:extLst>
          </p:cNvPr>
          <p:cNvSpPr>
            <a:spLocks noGrp="1"/>
          </p:cNvSpPr>
          <p:nvPr>
            <p:ph type="title"/>
          </p:nvPr>
        </p:nvSpPr>
        <p:spPr>
          <a:xfrm>
            <a:off x="369277" y="454422"/>
            <a:ext cx="2313633" cy="4234656"/>
          </a:xfrm>
        </p:spPr>
        <p:txBody>
          <a:bodyPr anchor="ctr">
            <a:normAutofit/>
          </a:bodyPr>
          <a:lstStyle/>
          <a:p>
            <a:r>
              <a:rPr lang="en-US" sz="2700" dirty="0">
                <a:solidFill>
                  <a:srgbClr val="FFFFFF"/>
                </a:solidFill>
              </a:rPr>
              <a:t>Lyme Disease</a:t>
            </a: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ontent Placeholder 5">
            <a:extLst>
              <a:ext uri="{FF2B5EF4-FFF2-40B4-BE49-F238E27FC236}">
                <a16:creationId xmlns:a16="http://schemas.microsoft.com/office/drawing/2014/main" id="{F072304D-A0CD-4D02-B5FC-3F132C0C0B71}"/>
              </a:ext>
            </a:extLst>
          </p:cNvPr>
          <p:cNvSpPr>
            <a:spLocks noGrp="1"/>
          </p:cNvSpPr>
          <p:nvPr>
            <p:ph idx="1"/>
          </p:nvPr>
        </p:nvSpPr>
        <p:spPr>
          <a:xfrm>
            <a:off x="3556512" y="205099"/>
            <a:ext cx="4810247" cy="4483979"/>
          </a:xfrm>
        </p:spPr>
        <p:txBody>
          <a:bodyPr anchor="ctr">
            <a:normAutofit/>
          </a:bodyPr>
          <a:lstStyle/>
          <a:p>
            <a:pPr marL="0" indent="0">
              <a:buNone/>
            </a:pPr>
            <a:endParaRPr lang="en-US" dirty="0"/>
          </a:p>
          <a:p>
            <a:pPr>
              <a:buFont typeface="Arial" panose="020B0604020202020204" pitchFamily="34" charset="0"/>
              <a:buChar char="•"/>
            </a:pPr>
            <a:r>
              <a:rPr lang="en-US" dirty="0"/>
              <a:t>Transmitted by the tick </a:t>
            </a:r>
            <a:r>
              <a:rPr lang="en-US" i="1" dirty="0"/>
              <a:t>Ixodes scapularis </a:t>
            </a:r>
            <a:r>
              <a:rPr lang="en-US" dirty="0"/>
              <a:t>(black-legged tick or deer tick)</a:t>
            </a:r>
          </a:p>
          <a:p>
            <a:pPr>
              <a:buFont typeface="Arial" panose="020B0604020202020204" pitchFamily="34" charset="0"/>
              <a:buChar char="•"/>
            </a:pPr>
            <a:r>
              <a:rPr lang="en-US" dirty="0"/>
              <a:t>In 2019 for the first time in Nebraska, established populations (meeting CDC criteria) of this tick were identified in Douglas, Sarpy, and Saunders counties.</a:t>
            </a:r>
          </a:p>
          <a:p>
            <a:pPr>
              <a:buFont typeface="Arial" panose="020B0604020202020204" pitchFamily="34" charset="0"/>
              <a:buChar char="•"/>
            </a:pPr>
            <a:r>
              <a:rPr lang="en-US" b="0" i="0" u="none" strike="noStrike" baseline="0" dirty="0"/>
              <a:t>Early localized Lyme disease is manifested by a single erythema migrans lesion at the site of attachment of the tick</a:t>
            </a:r>
          </a:p>
          <a:p>
            <a:pPr>
              <a:buFont typeface="Arial" panose="020B0604020202020204" pitchFamily="34" charset="0"/>
              <a:buChar char="•"/>
            </a:pPr>
            <a:r>
              <a:rPr lang="en-US" b="0" i="0" u="none" strike="noStrike" baseline="0" dirty="0"/>
              <a:t>Erythema migrans lesions usually are flat and without scale; they may be pruritic or burning but are rarely painful.</a:t>
            </a:r>
          </a:p>
          <a:p>
            <a:pPr>
              <a:buFont typeface="Arial" panose="020B0604020202020204" pitchFamily="34" charset="0"/>
              <a:buChar char="•"/>
            </a:pPr>
            <a:r>
              <a:rPr lang="en-US" dirty="0"/>
              <a:t>Other symptoms associated with erythema migrans include fever, fatigue, headache, neck pain, arthralgia, and myalgia.</a:t>
            </a:r>
            <a:endParaRPr lang="en-US" b="0" i="0" u="none" strike="noStrike" baseline="0" dirty="0"/>
          </a:p>
          <a:p>
            <a:pPr>
              <a:buFont typeface="Arial" panose="020B0604020202020204" pitchFamily="34" charset="0"/>
              <a:buChar char="•"/>
            </a:pPr>
            <a:endParaRPr lang="en-US" b="0" i="0" u="sng" strike="noStrike" baseline="0" dirty="0">
              <a:hlinkClick r:id="rId3" action="ppaction://hlinkfile">
                <a:extLst>
                  <a:ext uri="{A12FA001-AC4F-418D-AE19-62706E023703}">
                    <ahyp:hlinkClr xmlns:ahyp="http://schemas.microsoft.com/office/drawing/2018/hyperlinkcolor" val="tx"/>
                  </a:ext>
                </a:extLst>
              </a:hlinkClick>
            </a:endParaRPr>
          </a:p>
          <a:p>
            <a:pPr>
              <a:buFont typeface="Arial" panose="020B0604020202020204" pitchFamily="34" charset="0"/>
              <a:buChar char="•"/>
            </a:pPr>
            <a:endParaRPr lang="en-US" b="0" i="0" u="none" strike="noStrike" baseline="0" dirty="0"/>
          </a:p>
          <a:p>
            <a:pPr>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B911CCD7-21B3-4CB1-9297-B4E05D8B3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487031" y="3695700"/>
            <a:ext cx="960030" cy="1134581"/>
          </a:xfrm>
          <a:prstGeom prst="rect">
            <a:avLst/>
          </a:prstGeom>
        </p:spPr>
      </p:pic>
      <p:sp>
        <p:nvSpPr>
          <p:cNvPr id="4" name="TextBox 3">
            <a:extLst>
              <a:ext uri="{FF2B5EF4-FFF2-40B4-BE49-F238E27FC236}">
                <a16:creationId xmlns:a16="http://schemas.microsoft.com/office/drawing/2014/main" id="{2FB99F12-C98C-4333-BB0C-F45F057B207D}"/>
              </a:ext>
            </a:extLst>
          </p:cNvPr>
          <p:cNvSpPr txBox="1"/>
          <p:nvPr/>
        </p:nvSpPr>
        <p:spPr>
          <a:xfrm>
            <a:off x="1807170" y="5004762"/>
            <a:ext cx="1600200" cy="507831"/>
          </a:xfrm>
          <a:prstGeom prst="rect">
            <a:avLst/>
          </a:prstGeom>
          <a:noFill/>
        </p:spPr>
        <p:txBody>
          <a:bodyPr wrap="square" rtlCol="0">
            <a:spAutoFit/>
          </a:bodyPr>
          <a:lstStyle/>
          <a:p>
            <a:r>
              <a:rPr lang="en-US" sz="900" dirty="0">
                <a:hlinkClick r:id="rId5" tooltip="https://esorenson1.wordpress.com/2016/03/28/tick-tock-for-tick-season/"/>
              </a:rPr>
              <a:t>This Photo</a:t>
            </a:r>
            <a:r>
              <a:rPr lang="en-US" sz="900" dirty="0"/>
              <a:t> by Unknown Author is licensed under </a:t>
            </a:r>
            <a:r>
              <a:rPr lang="en-US" sz="900" dirty="0">
                <a:hlinkClick r:id="rId6" tooltip="https://creativecommons.org/licenses/by-sa/3.0/"/>
              </a:rPr>
              <a:t>CC BY-SA</a:t>
            </a:r>
            <a:endParaRPr lang="en-US" sz="900" dirty="0"/>
          </a:p>
        </p:txBody>
      </p:sp>
    </p:spTree>
    <p:extLst>
      <p:ext uri="{BB962C8B-B14F-4D97-AF65-F5344CB8AC3E}">
        <p14:creationId xmlns:p14="http://schemas.microsoft.com/office/powerpoint/2010/main" val="1838763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B9B8-0889-4EFD-AEB7-F2AA8BB73981}"/>
              </a:ext>
            </a:extLst>
          </p:cNvPr>
          <p:cNvSpPr>
            <a:spLocks noGrp="1"/>
          </p:cNvSpPr>
          <p:nvPr>
            <p:ph type="title"/>
          </p:nvPr>
        </p:nvSpPr>
        <p:spPr/>
        <p:txBody>
          <a:bodyPr/>
          <a:lstStyle/>
          <a:p>
            <a:r>
              <a:rPr lang="en-US" dirty="0"/>
              <a:t>Early Disseminated &amp; Late Disease</a:t>
            </a:r>
          </a:p>
        </p:txBody>
      </p:sp>
      <p:sp>
        <p:nvSpPr>
          <p:cNvPr id="3" name="Content Placeholder 2">
            <a:extLst>
              <a:ext uri="{FF2B5EF4-FFF2-40B4-BE49-F238E27FC236}">
                <a16:creationId xmlns:a16="http://schemas.microsoft.com/office/drawing/2014/main" id="{01B39196-AA99-462C-81F1-6C9D30F7034C}"/>
              </a:ext>
            </a:extLst>
          </p:cNvPr>
          <p:cNvSpPr>
            <a:spLocks noGrp="1"/>
          </p:cNvSpPr>
          <p:nvPr>
            <p:ph idx="1"/>
          </p:nvPr>
        </p:nvSpPr>
        <p:spPr/>
        <p:txBody>
          <a:bodyPr/>
          <a:lstStyle/>
          <a:p>
            <a:pPr marL="0" indent="0">
              <a:buNone/>
            </a:pPr>
            <a:r>
              <a:rPr lang="en-US" sz="1800" dirty="0">
                <a:solidFill>
                  <a:schemeClr val="tx1"/>
                </a:solidFill>
              </a:rPr>
              <a:t>  Early Disseminated Disease:</a:t>
            </a:r>
          </a:p>
          <a:p>
            <a:pPr lvl="1">
              <a:buFont typeface="Courier New" panose="02070309020205020404" pitchFamily="49" charset="0"/>
              <a:buChar char="o"/>
            </a:pPr>
            <a:r>
              <a:rPr lang="en-US" dirty="0"/>
              <a:t>Occurs weeks to months after the tick bite</a:t>
            </a:r>
          </a:p>
          <a:p>
            <a:pPr lvl="1">
              <a:buFont typeface="Courier New" panose="02070309020205020404" pitchFamily="49" charset="0"/>
              <a:buChar char="o"/>
            </a:pPr>
            <a:r>
              <a:rPr lang="en-US" b="0" i="0" u="none" strike="noStrike" baseline="0" dirty="0"/>
              <a:t>The clinical manifestations of early disseminated Lyme disease in children include multiple erythema migrans, cranial </a:t>
            </a:r>
            <a:r>
              <a:rPr lang="en-US" dirty="0"/>
              <a:t>nerve palsy, meningitis , &amp; carditis </a:t>
            </a:r>
          </a:p>
          <a:p>
            <a:pPr lvl="1">
              <a:buFont typeface="Courier New" panose="02070309020205020404" pitchFamily="49" charset="0"/>
              <a:buChar char="o"/>
            </a:pPr>
            <a:endParaRPr lang="en-US" dirty="0"/>
          </a:p>
          <a:p>
            <a:pPr marL="150876" lvl="1" indent="0">
              <a:buNone/>
            </a:pPr>
            <a:r>
              <a:rPr lang="en-US" sz="1800" dirty="0"/>
              <a:t>Late Disease</a:t>
            </a:r>
          </a:p>
          <a:p>
            <a:pPr lvl="1">
              <a:buFont typeface="Courier New" panose="02070309020205020404" pitchFamily="49" charset="0"/>
              <a:buChar char="o"/>
            </a:pPr>
            <a:r>
              <a:rPr lang="en-US" dirty="0"/>
              <a:t>Occurs months to years after the onset of infection</a:t>
            </a:r>
          </a:p>
          <a:p>
            <a:pPr lvl="1">
              <a:buFont typeface="Courier New" panose="02070309020205020404" pitchFamily="49" charset="0"/>
              <a:buChar char="o"/>
            </a:pPr>
            <a:r>
              <a:rPr lang="en-US" dirty="0"/>
              <a:t>May not be preceded by history of early localized or disseminated Lyme Disease</a:t>
            </a:r>
          </a:p>
          <a:p>
            <a:pPr lvl="1">
              <a:buFont typeface="Courier New" panose="02070309020205020404" pitchFamily="49" charset="0"/>
              <a:buChar char="o"/>
            </a:pPr>
            <a:r>
              <a:rPr lang="en-US" dirty="0"/>
              <a:t>Arthritis is leading symptom in US followed by neurologic manifestations</a:t>
            </a:r>
          </a:p>
          <a:p>
            <a:pPr lvl="1">
              <a:buFont typeface="Courier New" panose="02070309020205020404" pitchFamily="49" charset="0"/>
              <a:buChar char="o"/>
            </a:pPr>
            <a:r>
              <a:rPr lang="en-US" dirty="0"/>
              <a:t>Knee most common joint affected</a:t>
            </a:r>
          </a:p>
          <a:p>
            <a:pPr lvl="1">
              <a:buFont typeface="Courier New" panose="02070309020205020404" pitchFamily="49" charset="0"/>
              <a:buChar char="o"/>
            </a:pPr>
            <a:endParaRPr lang="en-US" dirty="0"/>
          </a:p>
          <a:p>
            <a:pPr marL="150876" lvl="1" indent="0">
              <a:buNone/>
            </a:pPr>
            <a:endParaRPr lang="en-US" sz="1800" b="0" i="0" strike="noStrike" baseline="0" dirty="0">
              <a:solidFill>
                <a:schemeClr val="tx1"/>
              </a:solidFill>
              <a:hlinkClick r:id="rId3" action="ppaction://hlinkfile">
                <a:extLst>
                  <a:ext uri="{A12FA001-AC4F-418D-AE19-62706E023703}">
                    <ahyp:hlinkClr xmlns:ahyp="http://schemas.microsoft.com/office/drawing/2018/hyperlinkcolor" val="tx"/>
                  </a:ext>
                </a:extLst>
              </a:hlinkClick>
            </a:endParaRPr>
          </a:p>
          <a:p>
            <a:pPr>
              <a:buFont typeface="Wingdings" panose="05000000000000000000" pitchFamily="2" charset="2"/>
              <a:buChar char="§"/>
            </a:pPr>
            <a:endParaRPr lang="en-US" dirty="0"/>
          </a:p>
        </p:txBody>
      </p:sp>
    </p:spTree>
    <p:extLst>
      <p:ext uri="{BB962C8B-B14F-4D97-AF65-F5344CB8AC3E}">
        <p14:creationId xmlns:p14="http://schemas.microsoft.com/office/powerpoint/2010/main" val="2222759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C04B-2030-4226-A1BB-241C7E28A102}"/>
              </a:ext>
            </a:extLst>
          </p:cNvPr>
          <p:cNvSpPr>
            <a:spLocks noGrp="1"/>
          </p:cNvSpPr>
          <p:nvPr>
            <p:ph type="title"/>
          </p:nvPr>
        </p:nvSpPr>
        <p:spPr/>
        <p:txBody>
          <a:bodyPr/>
          <a:lstStyle/>
          <a:p>
            <a:r>
              <a:rPr lang="en-US" dirty="0"/>
              <a:t>Treatment of Lyme Disease</a:t>
            </a:r>
          </a:p>
        </p:txBody>
      </p:sp>
      <p:sp>
        <p:nvSpPr>
          <p:cNvPr id="3" name="Content Placeholder 2">
            <a:extLst>
              <a:ext uri="{FF2B5EF4-FFF2-40B4-BE49-F238E27FC236}">
                <a16:creationId xmlns:a16="http://schemas.microsoft.com/office/drawing/2014/main" id="{9C36AA5B-489B-47CA-B5E7-952A16721888}"/>
              </a:ext>
            </a:extLst>
          </p:cNvPr>
          <p:cNvSpPr>
            <a:spLocks noGrp="1"/>
          </p:cNvSpPr>
          <p:nvPr>
            <p:ph idx="1"/>
          </p:nvPr>
        </p:nvSpPr>
        <p:spPr/>
        <p:txBody>
          <a:bodyPr>
            <a:normAutofit/>
          </a:bodyPr>
          <a:lstStyle/>
          <a:p>
            <a:pPr>
              <a:buFont typeface="Wingdings" panose="05000000000000000000" pitchFamily="2" charset="2"/>
              <a:buChar char="§"/>
            </a:pPr>
            <a:r>
              <a:rPr lang="en-US" sz="1600" dirty="0"/>
              <a:t>O</a:t>
            </a:r>
            <a:r>
              <a:rPr lang="en-US" sz="1600" b="0" i="0" u="none" strike="noStrike" baseline="0" dirty="0"/>
              <a:t>ral </a:t>
            </a:r>
            <a:r>
              <a:rPr lang="en-US" sz="1600" b="0" i="0" u="none" strike="noStrike" baseline="0" dirty="0">
                <a:solidFill>
                  <a:schemeClr val="tx1"/>
                </a:solidFill>
              </a:rPr>
              <a:t>doxycycline, amoxicillin, and cefuroxime are treatment for Early Lyme Disease and recommended if patient has erythema migrans</a:t>
            </a:r>
          </a:p>
          <a:p>
            <a:pPr>
              <a:buFont typeface="Wingdings" panose="05000000000000000000" pitchFamily="2" charset="2"/>
              <a:buChar char="§"/>
            </a:pPr>
            <a:r>
              <a:rPr lang="en-US" sz="1600" dirty="0">
                <a:solidFill>
                  <a:schemeClr val="tx1"/>
                </a:solidFill>
              </a:rPr>
              <a:t>Treatment usually ranges from 10-21 days depending on antibiotic</a:t>
            </a:r>
          </a:p>
          <a:p>
            <a:pPr>
              <a:buFont typeface="Wingdings" panose="05000000000000000000" pitchFamily="2" charset="2"/>
              <a:buChar char="§"/>
            </a:pPr>
            <a:r>
              <a:rPr lang="en-US" sz="1600" dirty="0">
                <a:solidFill>
                  <a:schemeClr val="tx1"/>
                </a:solidFill>
              </a:rPr>
              <a:t>Discuss Prevention</a:t>
            </a:r>
          </a:p>
          <a:p>
            <a:pPr lvl="1">
              <a:buFont typeface="Wingdings" panose="05000000000000000000" pitchFamily="2" charset="2"/>
              <a:buChar char="§"/>
            </a:pPr>
            <a:r>
              <a:rPr lang="en-US" sz="1500" dirty="0">
                <a:solidFill>
                  <a:schemeClr val="tx1"/>
                </a:solidFill>
              </a:rPr>
              <a:t>Checking for and removing ticks after outdoor activities</a:t>
            </a:r>
          </a:p>
          <a:p>
            <a:pPr lvl="1">
              <a:buFont typeface="Wingdings" panose="05000000000000000000" pitchFamily="2" charset="2"/>
              <a:buChar char="§"/>
            </a:pPr>
            <a:r>
              <a:rPr lang="en-US" sz="1500" dirty="0">
                <a:solidFill>
                  <a:schemeClr val="tx1"/>
                </a:solidFill>
              </a:rPr>
              <a:t>Bathing after outdoor activities where ticks are abundant</a:t>
            </a:r>
          </a:p>
          <a:p>
            <a:pPr lvl="1">
              <a:buFont typeface="Wingdings" panose="05000000000000000000" pitchFamily="2" charset="2"/>
              <a:buChar char="§"/>
            </a:pPr>
            <a:r>
              <a:rPr lang="en-US" sz="1500" dirty="0">
                <a:solidFill>
                  <a:schemeClr val="tx1"/>
                </a:solidFill>
              </a:rPr>
              <a:t>Placing dry clothes in dryers for a short time period after outdoor activities</a:t>
            </a:r>
          </a:p>
          <a:p>
            <a:pPr lvl="1">
              <a:buFont typeface="Wingdings" panose="05000000000000000000" pitchFamily="2" charset="2"/>
              <a:buChar char="§"/>
            </a:pPr>
            <a:r>
              <a:rPr lang="en-US" sz="1500" dirty="0">
                <a:solidFill>
                  <a:schemeClr val="tx1"/>
                </a:solidFill>
              </a:rPr>
              <a:t>Wear protective covering</a:t>
            </a:r>
          </a:p>
          <a:p>
            <a:pPr lvl="1">
              <a:buFont typeface="Wingdings" panose="05000000000000000000" pitchFamily="2" charset="2"/>
              <a:buChar char="§"/>
            </a:pPr>
            <a:r>
              <a:rPr lang="en-US" sz="1500" dirty="0">
                <a:solidFill>
                  <a:schemeClr val="tx1"/>
                </a:solidFill>
              </a:rPr>
              <a:t>Using tick repellent, such as DEET on skin, and permethrin on clothing</a:t>
            </a:r>
            <a:endParaRPr lang="en-US" sz="1600" dirty="0">
              <a:solidFill>
                <a:schemeClr val="tx1"/>
              </a:solidFill>
            </a:endParaRPr>
          </a:p>
          <a:p>
            <a:pPr>
              <a:buFont typeface="Wingdings" panose="05000000000000000000" pitchFamily="2" charset="2"/>
              <a:buChar char="§"/>
            </a:pPr>
            <a:endParaRPr lang="en-US" sz="1600" dirty="0"/>
          </a:p>
        </p:txBody>
      </p:sp>
    </p:spTree>
    <p:extLst>
      <p:ext uri="{BB962C8B-B14F-4D97-AF65-F5344CB8AC3E}">
        <p14:creationId xmlns:p14="http://schemas.microsoft.com/office/powerpoint/2010/main" val="1232678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48A3-258C-412B-81DE-C6A398716BB1}"/>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7FDBB1C8-650C-4289-A0A3-89CA3A531E3D}"/>
              </a:ext>
            </a:extLst>
          </p:cNvPr>
          <p:cNvSpPr>
            <a:spLocks noGrp="1"/>
          </p:cNvSpPr>
          <p:nvPr>
            <p:ph idx="1"/>
          </p:nvPr>
        </p:nvSpPr>
        <p:spPr>
          <a:xfrm>
            <a:off x="822960" y="1384301"/>
            <a:ext cx="3749040" cy="3017520"/>
          </a:xfrm>
        </p:spPr>
        <p:txBody>
          <a:bodyPr vert="horz" lIns="0" tIns="34290" rIns="0" bIns="34290" rtlCol="0" anchor="t">
            <a:normAutofit/>
          </a:bodyPr>
          <a:lstStyle/>
          <a:p>
            <a:endParaRPr lang="en-US" dirty="0"/>
          </a:p>
          <a:p>
            <a:r>
              <a:rPr lang="en-US" sz="1800" dirty="0"/>
              <a:t>7- year-old Matt is sent to the school nurse with complaints of a sore throat, headache, and stomachache.  He has a fever of 102.2.  You also notice a fine, rough-feeling rash on his neck, trunk, and under his arms.  </a:t>
            </a:r>
          </a:p>
          <a:p>
            <a:pPr marL="0" indent="0">
              <a:buNone/>
            </a:pPr>
            <a:endParaRPr lang="en-US" b="1" dirty="0"/>
          </a:p>
        </p:txBody>
      </p:sp>
      <p:pic>
        <p:nvPicPr>
          <p:cNvPr id="5" name="Picture 4" descr="Unknown-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616" y="1550145"/>
            <a:ext cx="3026144" cy="2851676"/>
          </a:xfrm>
          <a:prstGeom prst="rect">
            <a:avLst/>
          </a:prstGeom>
        </p:spPr>
      </p:pic>
    </p:spTree>
    <p:extLst>
      <p:ext uri="{BB962C8B-B14F-4D97-AF65-F5344CB8AC3E}">
        <p14:creationId xmlns:p14="http://schemas.microsoft.com/office/powerpoint/2010/main" val="225432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5CA7-F298-4DC1-8D5F-3A18F067D409}"/>
              </a:ext>
            </a:extLst>
          </p:cNvPr>
          <p:cNvSpPr>
            <a:spLocks noGrp="1"/>
          </p:cNvSpPr>
          <p:nvPr>
            <p:ph type="title"/>
          </p:nvPr>
        </p:nvSpPr>
        <p:spPr>
          <a:xfrm>
            <a:off x="5047500" y="1323974"/>
            <a:ext cx="3609804" cy="2628901"/>
          </a:xfrm>
        </p:spPr>
        <p:txBody>
          <a:bodyPr vert="horz" lIns="91440" tIns="45720" rIns="91440" bIns="45720" rtlCol="0" anchor="b">
            <a:normAutofit fontScale="90000"/>
          </a:bodyPr>
          <a:lstStyle/>
          <a:p>
            <a:pPr defTabSz="914400"/>
            <a:r>
              <a:rPr lang="en-US" sz="4000" spc="-50" dirty="0">
                <a:solidFill>
                  <a:schemeClr val="tx1">
                    <a:lumMod val="85000"/>
                    <a:lumOff val="15000"/>
                  </a:schemeClr>
                </a:solidFill>
              </a:rPr>
              <a:t>What is this rash?</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A) Eczema</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B) Viral Exanthem</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C) Bed Bugs</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D) Henoch-Schonlein Purpura (HSP)</a:t>
            </a:r>
            <a:br>
              <a:rPr lang="en-US" sz="2000" spc="-50" dirty="0">
                <a:solidFill>
                  <a:schemeClr val="tx1">
                    <a:lumMod val="85000"/>
                    <a:lumOff val="15000"/>
                  </a:schemeClr>
                </a:solidFill>
              </a:rPr>
            </a:br>
            <a:br>
              <a:rPr lang="en-US" sz="2000" spc="-50" dirty="0">
                <a:solidFill>
                  <a:schemeClr val="tx1">
                    <a:lumMod val="85000"/>
                    <a:lumOff val="15000"/>
                  </a:schemeClr>
                </a:solidFill>
              </a:rPr>
            </a:br>
            <a:br>
              <a:rPr lang="en-US" sz="2000" spc="-50" dirty="0">
                <a:solidFill>
                  <a:schemeClr val="tx1">
                    <a:lumMod val="85000"/>
                    <a:lumOff val="15000"/>
                  </a:schemeClr>
                </a:solidFill>
              </a:rPr>
            </a:br>
            <a:endParaRPr lang="en-US" sz="2000" spc="-50" dirty="0">
              <a:solidFill>
                <a:schemeClr val="tx1">
                  <a:lumMod val="85000"/>
                  <a:lumOff val="15000"/>
                </a:schemeClr>
              </a:solidFill>
            </a:endParaRPr>
          </a:p>
        </p:txBody>
      </p:sp>
      <p:pic>
        <p:nvPicPr>
          <p:cNvPr id="8" name="Graphic 7" descr="Parent and Child">
            <a:extLst>
              <a:ext uri="{FF2B5EF4-FFF2-40B4-BE49-F238E27FC236}">
                <a16:creationId xmlns:a16="http://schemas.microsoft.com/office/drawing/2014/main" id="{90798BB8-8A60-4818-BEFA-1142296EF6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441" y="480060"/>
            <a:ext cx="3790617" cy="3790617"/>
          </a:xfrm>
          <a:prstGeom prst="rect">
            <a:avLst/>
          </a:prstGeom>
        </p:spPr>
      </p:pic>
    </p:spTree>
    <p:extLst>
      <p:ext uri="{BB962C8B-B14F-4D97-AF65-F5344CB8AC3E}">
        <p14:creationId xmlns:p14="http://schemas.microsoft.com/office/powerpoint/2010/main" val="36436380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5CA7-F298-4DC1-8D5F-3A18F067D409}"/>
              </a:ext>
            </a:extLst>
          </p:cNvPr>
          <p:cNvSpPr>
            <a:spLocks noGrp="1"/>
          </p:cNvSpPr>
          <p:nvPr>
            <p:ph type="title"/>
          </p:nvPr>
        </p:nvSpPr>
        <p:spPr>
          <a:xfrm>
            <a:off x="5047500" y="1323974"/>
            <a:ext cx="3609804" cy="2628901"/>
          </a:xfrm>
        </p:spPr>
        <p:txBody>
          <a:bodyPr vert="horz" lIns="91440" tIns="45720" rIns="91440" bIns="45720" rtlCol="0" anchor="b">
            <a:normAutofit fontScale="90000"/>
          </a:bodyPr>
          <a:lstStyle/>
          <a:p>
            <a:pPr defTabSz="914400"/>
            <a:r>
              <a:rPr lang="en-US" sz="4000" spc="-50" dirty="0">
                <a:solidFill>
                  <a:schemeClr val="tx1">
                    <a:lumMod val="85000"/>
                    <a:lumOff val="15000"/>
                  </a:schemeClr>
                </a:solidFill>
              </a:rPr>
              <a:t>What is this rash? </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A) Measles</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B) Scarlatina</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C) Viral Exanthem</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D) Urticaria </a:t>
            </a:r>
            <a:br>
              <a:rPr lang="en-US" sz="2000" spc="-50" dirty="0">
                <a:solidFill>
                  <a:schemeClr val="tx1">
                    <a:lumMod val="85000"/>
                    <a:lumOff val="15000"/>
                  </a:schemeClr>
                </a:solidFill>
              </a:rPr>
            </a:br>
            <a:br>
              <a:rPr lang="en-US" sz="2000" spc="-50" dirty="0">
                <a:solidFill>
                  <a:schemeClr val="tx1">
                    <a:lumMod val="85000"/>
                    <a:lumOff val="15000"/>
                  </a:schemeClr>
                </a:solidFill>
              </a:rPr>
            </a:br>
            <a:br>
              <a:rPr lang="en-US" sz="2000" spc="-50" dirty="0">
                <a:solidFill>
                  <a:schemeClr val="tx1">
                    <a:lumMod val="85000"/>
                    <a:lumOff val="15000"/>
                  </a:schemeClr>
                </a:solidFill>
              </a:rPr>
            </a:br>
            <a:endParaRPr lang="en-US" sz="2000" spc="-50" dirty="0">
              <a:solidFill>
                <a:schemeClr val="tx1">
                  <a:lumMod val="85000"/>
                  <a:lumOff val="15000"/>
                </a:schemeClr>
              </a:solidFill>
            </a:endParaRPr>
          </a:p>
        </p:txBody>
      </p:sp>
      <p:pic>
        <p:nvPicPr>
          <p:cNvPr id="8" name="Graphic 7" descr="Parent and Child">
            <a:extLst>
              <a:ext uri="{FF2B5EF4-FFF2-40B4-BE49-F238E27FC236}">
                <a16:creationId xmlns:a16="http://schemas.microsoft.com/office/drawing/2014/main" id="{90798BB8-8A60-4818-BEFA-1142296EF6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441" y="480060"/>
            <a:ext cx="3790617" cy="3790617"/>
          </a:xfrm>
          <a:prstGeom prst="rect">
            <a:avLst/>
          </a:prstGeom>
        </p:spPr>
      </p:pic>
    </p:spTree>
    <p:extLst>
      <p:ext uri="{BB962C8B-B14F-4D97-AF65-F5344CB8AC3E}">
        <p14:creationId xmlns:p14="http://schemas.microsoft.com/office/powerpoint/2010/main" val="3224649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6EF1717-B1ED-489C-829B-3B03D14D6694}"/>
              </a:ext>
            </a:extLst>
          </p:cNvPr>
          <p:cNvSpPr>
            <a:spLocks noGrp="1"/>
          </p:cNvSpPr>
          <p:nvPr>
            <p:ph type="title"/>
          </p:nvPr>
        </p:nvSpPr>
        <p:spPr>
          <a:xfrm>
            <a:off x="369277" y="454422"/>
            <a:ext cx="2313633" cy="4234656"/>
          </a:xfrm>
        </p:spPr>
        <p:txBody>
          <a:bodyPr anchor="ctr">
            <a:normAutofit/>
          </a:bodyPr>
          <a:lstStyle/>
          <a:p>
            <a:r>
              <a:rPr lang="en-US" sz="2700" dirty="0">
                <a:solidFill>
                  <a:srgbClr val="FFFFFF"/>
                </a:solidFill>
              </a:rPr>
              <a:t>Scarlet Fever (Scarlatina)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F38EE8C-382F-46D7-88C7-F463B963CE42}"/>
              </a:ext>
            </a:extLst>
          </p:cNvPr>
          <p:cNvSpPr>
            <a:spLocks noGrp="1"/>
          </p:cNvSpPr>
          <p:nvPr>
            <p:ph idx="1"/>
          </p:nvPr>
        </p:nvSpPr>
        <p:spPr>
          <a:xfrm>
            <a:off x="3556512" y="454422"/>
            <a:ext cx="4810247" cy="4234656"/>
          </a:xfrm>
        </p:spPr>
        <p:txBody>
          <a:bodyPr vert="horz" lIns="0" tIns="34290" rIns="0" bIns="34290" rtlCol="0" anchor="ctr">
            <a:normAutofit/>
          </a:bodyPr>
          <a:lstStyle/>
          <a:p>
            <a:pPr marL="260604" indent="-260604">
              <a:buClrTx/>
              <a:buFontTx/>
              <a:buChar char="•"/>
            </a:pPr>
            <a:r>
              <a:rPr lang="en-US" dirty="0"/>
              <a:t>Rash starts out looking like a bad sunburn; typically starts on neck and face, and then spreads to chest, back, and the rest of the body</a:t>
            </a:r>
          </a:p>
          <a:p>
            <a:pPr marL="260604" indent="-260604">
              <a:buClrTx/>
              <a:buFontTx/>
              <a:buChar char="•"/>
            </a:pPr>
            <a:r>
              <a:rPr lang="en-US" dirty="0"/>
              <a:t>Rash is red, raised, blanchable, feels rough like sandpaper. In body creases (underarms, elbows, groin), the rash forms red streaks</a:t>
            </a:r>
          </a:p>
          <a:p>
            <a:pPr marL="260604" indent="-260604">
              <a:buClrTx/>
              <a:buFontTx/>
              <a:buChar char="•"/>
            </a:pPr>
            <a:r>
              <a:rPr lang="en-US" dirty="0"/>
              <a:t>Usually accompanied by strawberry looking tongue, sore throat, fever, chills, headache, N/V, stomachache</a:t>
            </a:r>
          </a:p>
          <a:p>
            <a:pPr marL="260604" indent="-260604">
              <a:buClrTx/>
              <a:buFontTx/>
              <a:buChar char="•"/>
            </a:pPr>
            <a:r>
              <a:rPr lang="en-US" dirty="0"/>
              <a:t>Caused by Group A Strep; occurs most often in children ages 5 to 15 years; spread from person to person via respiratory droplets, incubation is usually 2-4 days</a:t>
            </a:r>
          </a:p>
          <a:p>
            <a:pPr marL="260604" indent="-260604">
              <a:buClrTx/>
              <a:buFontTx/>
              <a:buChar char="•"/>
            </a:pPr>
            <a:r>
              <a:rPr lang="en-US" b="1" dirty="0"/>
              <a:t>Treatment:</a:t>
            </a:r>
            <a:r>
              <a:rPr lang="en-US" dirty="0"/>
              <a:t> Antibiotics: PCN, Keflex if PCN allergic, for 10 days; Tylenol/Motrin for fevers/sore throat; offer soft foods and push fluids; may return to daycare/school when afebrile and has been on antibiotic for 24 hours</a:t>
            </a:r>
          </a:p>
        </p:txBody>
      </p:sp>
    </p:spTree>
    <p:extLst>
      <p:ext uri="{BB962C8B-B14F-4D97-AF65-F5344CB8AC3E}">
        <p14:creationId xmlns:p14="http://schemas.microsoft.com/office/powerpoint/2010/main" val="1130274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A74FED-665B-44E8-AD64-AC4818D42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C251024C-CB47-4BCD-B0FD-5CCEC092B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CE2B0D8E-23D2-484D-A437-CA27572AA5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FC831CBE-447D-489C-AF2E-2484BACC7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AF4E89-D589-4DFD-9962-7474F5326BD7}"/>
              </a:ext>
            </a:extLst>
          </p:cNvPr>
          <p:cNvSpPr>
            <a:spLocks noGrp="1"/>
          </p:cNvSpPr>
          <p:nvPr>
            <p:ph type="title"/>
          </p:nvPr>
        </p:nvSpPr>
        <p:spPr>
          <a:xfrm>
            <a:off x="3858509" y="476209"/>
            <a:ext cx="4803797" cy="1088068"/>
          </a:xfrm>
        </p:spPr>
        <p:txBody>
          <a:bodyPr vert="horz" lIns="91440" tIns="45720" rIns="91440" bIns="45720" rtlCol="0" anchor="b">
            <a:normAutofit/>
          </a:bodyPr>
          <a:lstStyle/>
          <a:p>
            <a:pPr defTabSz="914400"/>
            <a:r>
              <a:rPr lang="en-US" sz="4800" spc="-50" dirty="0"/>
              <a:t>Case Study</a:t>
            </a:r>
          </a:p>
        </p:txBody>
      </p:sp>
      <p:pic>
        <p:nvPicPr>
          <p:cNvPr id="9" name="Picture 8" descr="images-3.jpeg"/>
          <p:cNvPicPr>
            <a:picLocks noChangeAspect="1"/>
          </p:cNvPicPr>
          <p:nvPr/>
        </p:nvPicPr>
        <p:blipFill rotWithShape="1">
          <a:blip r:embed="rId2">
            <a:extLst>
              <a:ext uri="{28A0092B-C50C-407E-A947-70E740481C1C}">
                <a14:useLocalDpi xmlns:a14="http://schemas.microsoft.com/office/drawing/2010/main" val="0"/>
              </a:ext>
            </a:extLst>
          </a:blip>
          <a:srcRect r="-4" b="7442"/>
          <a:stretch/>
        </p:blipFill>
        <p:spPr>
          <a:xfrm>
            <a:off x="475499" y="435823"/>
            <a:ext cx="3015223" cy="1857102"/>
          </a:xfrm>
          <a:prstGeom prst="rect">
            <a:avLst/>
          </a:prstGeom>
        </p:spPr>
      </p:pic>
      <p:cxnSp>
        <p:nvCxnSpPr>
          <p:cNvPr id="22" name="Straight Connector 21">
            <a:extLst>
              <a:ext uri="{FF2B5EF4-FFF2-40B4-BE49-F238E27FC236}">
                <a16:creationId xmlns:a16="http://schemas.microsoft.com/office/drawing/2014/main" id="{4CFC0432-3F90-41B0-8E26-2688309313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5935" y="1564641"/>
            <a:ext cx="43891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7" descr="Unknown-7.jpe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8194" r="2" b="2"/>
          <a:stretch/>
        </p:blipFill>
        <p:spPr>
          <a:xfrm>
            <a:off x="475499" y="2413575"/>
            <a:ext cx="3015222" cy="1857102"/>
          </a:xfrm>
          <a:prstGeom prst="rect">
            <a:avLst/>
          </a:prstGeom>
        </p:spPr>
      </p:pic>
      <p:sp>
        <p:nvSpPr>
          <p:cNvPr id="6" name="Content Placeholder 5"/>
          <p:cNvSpPr>
            <a:spLocks noGrp="1"/>
          </p:cNvSpPr>
          <p:nvPr>
            <p:ph sz="half" idx="1"/>
          </p:nvPr>
        </p:nvSpPr>
        <p:spPr>
          <a:xfrm>
            <a:off x="3858509" y="1649185"/>
            <a:ext cx="4803797" cy="2752635"/>
          </a:xfrm>
        </p:spPr>
        <p:txBody>
          <a:bodyPr vert="horz" lIns="0" tIns="45720" rIns="0" bIns="45720" rtlCol="0">
            <a:normAutofit/>
          </a:bodyPr>
          <a:lstStyle/>
          <a:p>
            <a:pPr defTabSz="914400"/>
            <a:r>
              <a:rPr lang="en-US" dirty="0"/>
              <a:t>A seventeen-year old male comes into your office with concerns of a rash that is extremely pruritic. He has had the rash for the the past 2 weeks and it seems to be worsening.  He describes the rash as small, red raised bumps.  The rash is located in the webs of his fingers, on his wrists, ankles, waist, and groin.  The rash is extremely itching, especially at night.  He has been applying brother’s topical steroid cream without any improvement or relief from itching. He reports that 6 weeks ago he went on a spring vacation with a group of friends to the beach.  His “bunkmate” on vacation has a similar rash as well.</a:t>
            </a:r>
          </a:p>
          <a:p>
            <a:pPr defTabSz="914400"/>
            <a:endParaRPr lang="en-US" b="1" dirty="0"/>
          </a:p>
          <a:p>
            <a:pPr defTabSz="914400"/>
            <a:endParaRPr lang="en-US" dirty="0"/>
          </a:p>
        </p:txBody>
      </p:sp>
      <p:sp>
        <p:nvSpPr>
          <p:cNvPr id="24" name="Rectangle 23">
            <a:extLst>
              <a:ext uri="{FF2B5EF4-FFF2-40B4-BE49-F238E27FC236}">
                <a16:creationId xmlns:a16="http://schemas.microsoft.com/office/drawing/2014/main" id="{69C1EA44-B70A-4D4C-86DA-6A5A52365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86AE6CC0-CDED-49D0-A2E6-2B8C66EC4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4048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5CA7-F298-4DC1-8D5F-3A18F067D409}"/>
              </a:ext>
            </a:extLst>
          </p:cNvPr>
          <p:cNvSpPr>
            <a:spLocks noGrp="1"/>
          </p:cNvSpPr>
          <p:nvPr>
            <p:ph type="title"/>
          </p:nvPr>
        </p:nvSpPr>
        <p:spPr>
          <a:xfrm>
            <a:off x="5047500" y="1323974"/>
            <a:ext cx="3609804" cy="2628901"/>
          </a:xfrm>
        </p:spPr>
        <p:txBody>
          <a:bodyPr vert="horz" lIns="91440" tIns="45720" rIns="91440" bIns="45720" rtlCol="0" anchor="b">
            <a:normAutofit fontScale="90000"/>
          </a:bodyPr>
          <a:lstStyle/>
          <a:p>
            <a:pPr defTabSz="914400"/>
            <a:r>
              <a:rPr lang="en-US" sz="4000" spc="-50" dirty="0">
                <a:solidFill>
                  <a:schemeClr val="tx1">
                    <a:lumMod val="85000"/>
                    <a:lumOff val="15000"/>
                  </a:schemeClr>
                </a:solidFill>
              </a:rPr>
              <a:t>What is this rash? </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A) Eczema</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B) Psoriasis </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C) Herpes Simplex</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D) Scabies</a:t>
            </a:r>
            <a:br>
              <a:rPr lang="en-US" sz="2000" spc="-50" dirty="0">
                <a:solidFill>
                  <a:schemeClr val="tx1">
                    <a:lumMod val="85000"/>
                    <a:lumOff val="15000"/>
                  </a:schemeClr>
                </a:solidFill>
              </a:rPr>
            </a:br>
            <a:br>
              <a:rPr lang="en-US" sz="2000" spc="-50" dirty="0">
                <a:solidFill>
                  <a:schemeClr val="tx1">
                    <a:lumMod val="85000"/>
                    <a:lumOff val="15000"/>
                  </a:schemeClr>
                </a:solidFill>
              </a:rPr>
            </a:br>
            <a:br>
              <a:rPr lang="en-US" sz="2000" spc="-50" dirty="0">
                <a:solidFill>
                  <a:schemeClr val="tx1">
                    <a:lumMod val="85000"/>
                    <a:lumOff val="15000"/>
                  </a:schemeClr>
                </a:solidFill>
              </a:rPr>
            </a:br>
            <a:endParaRPr lang="en-US" sz="2000" spc="-50" dirty="0">
              <a:solidFill>
                <a:schemeClr val="tx1">
                  <a:lumMod val="85000"/>
                  <a:lumOff val="15000"/>
                </a:schemeClr>
              </a:solidFill>
            </a:endParaRPr>
          </a:p>
        </p:txBody>
      </p:sp>
      <p:pic>
        <p:nvPicPr>
          <p:cNvPr id="8" name="Graphic 7" descr="Parent and Child">
            <a:extLst>
              <a:ext uri="{FF2B5EF4-FFF2-40B4-BE49-F238E27FC236}">
                <a16:creationId xmlns:a16="http://schemas.microsoft.com/office/drawing/2014/main" id="{90798BB8-8A60-4818-BEFA-1142296EF6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441" y="480060"/>
            <a:ext cx="3790617" cy="3790617"/>
          </a:xfrm>
          <a:prstGeom prst="rect">
            <a:avLst/>
          </a:prstGeom>
        </p:spPr>
      </p:pic>
    </p:spTree>
    <p:extLst>
      <p:ext uri="{BB962C8B-B14F-4D97-AF65-F5344CB8AC3E}">
        <p14:creationId xmlns:p14="http://schemas.microsoft.com/office/powerpoint/2010/main" val="7567193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987C-962A-49D7-B622-1F303640AAA4}"/>
              </a:ext>
            </a:extLst>
          </p:cNvPr>
          <p:cNvSpPr>
            <a:spLocks noGrp="1"/>
          </p:cNvSpPr>
          <p:nvPr>
            <p:ph type="title"/>
          </p:nvPr>
        </p:nvSpPr>
        <p:spPr>
          <a:xfrm>
            <a:off x="822960" y="214952"/>
            <a:ext cx="7543800" cy="1088068"/>
          </a:xfrm>
        </p:spPr>
        <p:txBody>
          <a:bodyPr>
            <a:normAutofit/>
          </a:bodyPr>
          <a:lstStyle/>
          <a:p>
            <a:r>
              <a:rPr lang="en-US" dirty="0"/>
              <a:t>Scabies</a:t>
            </a:r>
          </a:p>
        </p:txBody>
      </p:sp>
      <p:sp>
        <p:nvSpPr>
          <p:cNvPr id="3" name="Content Placeholder 2">
            <a:extLst>
              <a:ext uri="{FF2B5EF4-FFF2-40B4-BE49-F238E27FC236}">
                <a16:creationId xmlns:a16="http://schemas.microsoft.com/office/drawing/2014/main" id="{BE9C8C41-2500-4B5E-9284-23A403EEFE5A}"/>
              </a:ext>
            </a:extLst>
          </p:cNvPr>
          <p:cNvSpPr>
            <a:spLocks noGrp="1"/>
          </p:cNvSpPr>
          <p:nvPr>
            <p:ph idx="1"/>
          </p:nvPr>
        </p:nvSpPr>
        <p:spPr>
          <a:xfrm>
            <a:off x="822959" y="1384300"/>
            <a:ext cx="4841240" cy="3017520"/>
          </a:xfrm>
        </p:spPr>
        <p:txBody>
          <a:bodyPr>
            <a:noAutofit/>
          </a:bodyPr>
          <a:lstStyle/>
          <a:p>
            <a:pPr marL="260604" indent="-260604">
              <a:buClrTx/>
              <a:buFont typeface="Arial"/>
              <a:buChar char="•"/>
            </a:pPr>
            <a:r>
              <a:rPr lang="en-US" sz="1400" dirty="0"/>
              <a:t>Worldwide problem: affects all ages, races, and socioeconomic classes</a:t>
            </a:r>
          </a:p>
          <a:p>
            <a:pPr marL="260604" indent="-260604">
              <a:buClrTx/>
              <a:buFont typeface="Arial"/>
              <a:buChar char="•"/>
            </a:pPr>
            <a:r>
              <a:rPr lang="en-US" sz="1400" dirty="0"/>
              <a:t>Caused by mites that burrow into the epidermis of the skin &amp; lay eggs</a:t>
            </a:r>
          </a:p>
          <a:p>
            <a:pPr marL="260604" indent="-260604">
              <a:buClrTx/>
              <a:buFont typeface="Arial"/>
              <a:buChar char="•"/>
            </a:pPr>
            <a:r>
              <a:rPr lang="en-US" sz="1400" dirty="0"/>
              <a:t>Incubation period is 4 to 6 weeks if the individual has not been exposed previously; those with prior exposure can have milder symptoms that occur within 1 to 4 days</a:t>
            </a:r>
          </a:p>
          <a:p>
            <a:pPr marL="260604" indent="-260604">
              <a:buClrTx/>
              <a:buFont typeface="Arial"/>
              <a:buChar char="•"/>
            </a:pPr>
            <a:r>
              <a:rPr lang="en-US" sz="1400" dirty="0"/>
              <a:t>Transmission: via direct skin-to-skin contact, acquisition from fomites is less common</a:t>
            </a:r>
          </a:p>
          <a:p>
            <a:pPr marL="260604" indent="-260604">
              <a:buClrTx/>
              <a:buFont typeface="Arial"/>
              <a:buChar char="•"/>
            </a:pPr>
            <a:r>
              <a:rPr lang="en-US" sz="1400" dirty="0"/>
              <a:t>Usually presents with a papular, erythematous rash</a:t>
            </a:r>
          </a:p>
          <a:p>
            <a:pPr marL="260604" indent="-260604">
              <a:buClrTx/>
              <a:buFont typeface="Arial"/>
              <a:buChar char="•"/>
            </a:pPr>
            <a:r>
              <a:rPr lang="en-US" sz="1400" dirty="0"/>
              <a:t>Common rash sites: inter-digital web spaces of hands and feet, wrists, elbows, axillae, and genital/groin region.  Children younger than 2 years of age generally have a more widespread distribution that also includes face, neck, palms, and soles</a:t>
            </a:r>
          </a:p>
        </p:txBody>
      </p:sp>
      <p:pic>
        <p:nvPicPr>
          <p:cNvPr id="4" name="Picture 3" descr="Unknown-8.jpeg"/>
          <p:cNvPicPr>
            <a:picLocks noChangeAspect="1"/>
          </p:cNvPicPr>
          <p:nvPr/>
        </p:nvPicPr>
        <p:blipFill rotWithShape="1">
          <a:blip r:embed="rId3">
            <a:extLst>
              <a:ext uri="{28A0092B-C50C-407E-A947-70E740481C1C}">
                <a14:useLocalDpi xmlns:a14="http://schemas.microsoft.com/office/drawing/2010/main" val="0"/>
              </a:ext>
            </a:extLst>
          </a:blip>
          <a:srcRect l="3967" r="14858" b="1"/>
          <a:stretch/>
        </p:blipFill>
        <p:spPr>
          <a:xfrm>
            <a:off x="6015427" y="1437238"/>
            <a:ext cx="2351332" cy="2603259"/>
          </a:xfrm>
          <a:prstGeom prst="rect">
            <a:avLst/>
          </a:prstGeom>
        </p:spPr>
      </p:pic>
    </p:spTree>
    <p:extLst>
      <p:ext uri="{BB962C8B-B14F-4D97-AF65-F5344CB8AC3E}">
        <p14:creationId xmlns:p14="http://schemas.microsoft.com/office/powerpoint/2010/main" val="4290776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Scabies-Treatment</a:t>
            </a:r>
          </a:p>
        </p:txBody>
      </p:sp>
      <p:sp>
        <p:nvSpPr>
          <p:cNvPr id="3" name="Content Placeholder 2"/>
          <p:cNvSpPr>
            <a:spLocks noGrp="1"/>
          </p:cNvSpPr>
          <p:nvPr>
            <p:ph idx="1"/>
          </p:nvPr>
        </p:nvSpPr>
        <p:spPr/>
        <p:txBody>
          <a:bodyPr/>
          <a:lstStyle/>
          <a:p>
            <a:pPr marL="260604" indent="-260604">
              <a:buClrTx/>
              <a:buFont typeface="Arial"/>
              <a:buChar char="•"/>
            </a:pPr>
            <a:r>
              <a:rPr lang="en-US" sz="1600" b="1" dirty="0"/>
              <a:t>Permethrin (Elimite)</a:t>
            </a:r>
          </a:p>
          <a:p>
            <a:pPr marL="480060" lvl="1" indent="-260604">
              <a:buClrTx/>
              <a:buFont typeface="Arial"/>
              <a:buChar char="•"/>
            </a:pPr>
            <a:r>
              <a:rPr lang="en-US" dirty="0"/>
              <a:t>Drug of choice for children &amp; infants &gt; 2 months</a:t>
            </a:r>
          </a:p>
          <a:p>
            <a:pPr marL="480060" lvl="1" indent="-260604">
              <a:buClrTx/>
              <a:buFont typeface="Arial"/>
              <a:buChar char="•"/>
            </a:pPr>
            <a:r>
              <a:rPr lang="en-US" dirty="0"/>
              <a:t>Applied from neck to feet (head to feet in infants) and left on for 8 to 14 hours before rinsing</a:t>
            </a:r>
          </a:p>
          <a:p>
            <a:pPr marL="480060" lvl="1" indent="-260604">
              <a:buClrTx/>
              <a:buFont typeface="Arial"/>
              <a:buChar char="•"/>
            </a:pPr>
            <a:r>
              <a:rPr lang="en-US" dirty="0"/>
              <a:t>Often second treatment one week later is recommended</a:t>
            </a:r>
          </a:p>
          <a:p>
            <a:pPr marL="260604" lvl="1" indent="-260604">
              <a:buClrTx/>
              <a:buFont typeface="Arial"/>
              <a:buChar char="•"/>
            </a:pPr>
            <a:r>
              <a:rPr lang="en-US" dirty="0"/>
              <a:t>Mild to Moderate Steroids-No efficacy in treating the mite infection but can be helpful for the intense pruritus during and just after the scabies infections</a:t>
            </a:r>
          </a:p>
          <a:p>
            <a:pPr marL="260604" lvl="1" indent="-260604">
              <a:buClrTx/>
              <a:buFont typeface="Arial"/>
              <a:buChar char="•"/>
            </a:pPr>
            <a:r>
              <a:rPr lang="en-US" dirty="0"/>
              <a:t>Signs/Symptoms of scabies may persist for several weeks following treatment and may be treated with oral antihistamines as necessary</a:t>
            </a:r>
          </a:p>
          <a:p>
            <a:pPr marL="260604" lvl="1" indent="-260604">
              <a:buClrTx/>
              <a:buFont typeface="Arial"/>
              <a:buChar char="•"/>
            </a:pPr>
            <a:r>
              <a:rPr lang="en-US" dirty="0"/>
              <a:t>Prophylactic treatment of household members &amp; other close contacts should be performed at the same time the patient is being initially treated</a:t>
            </a:r>
          </a:p>
          <a:p>
            <a:pPr marL="260604" lvl="1" indent="-260604">
              <a:buClrTx/>
              <a:buFont typeface="Arial"/>
              <a:buChar char="•"/>
            </a:pPr>
            <a:endParaRPr lang="en-US" dirty="0"/>
          </a:p>
          <a:p>
            <a:pPr marL="260604" lvl="1" indent="-260604">
              <a:buClrTx/>
              <a:buFont typeface="Arial"/>
              <a:buChar char="•"/>
            </a:pPr>
            <a:endParaRPr lang="en-US" dirty="0"/>
          </a:p>
        </p:txBody>
      </p:sp>
      <p:pic>
        <p:nvPicPr>
          <p:cNvPr id="4" name="Picture 3"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425" y="3547851"/>
            <a:ext cx="1798739" cy="1141752"/>
          </a:xfrm>
          <a:prstGeom prst="rect">
            <a:avLst/>
          </a:prstGeom>
        </p:spPr>
      </p:pic>
    </p:spTree>
    <p:extLst>
      <p:ext uri="{BB962C8B-B14F-4D97-AF65-F5344CB8AC3E}">
        <p14:creationId xmlns:p14="http://schemas.microsoft.com/office/powerpoint/2010/main" val="2759709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p:txBody>
          <a:bodyPr/>
          <a:lstStyle/>
          <a:p>
            <a:r>
              <a:rPr lang="en-US" dirty="0"/>
              <a:t>What information would you provide this patient &amp; his family regarding things they should do to get rid of the infestation and prevent its spread?</a:t>
            </a:r>
          </a:p>
          <a:p>
            <a:r>
              <a:rPr lang="en-US" dirty="0"/>
              <a:t>A) Bedding and clothing worn next to the skin during the 3 days before the initiation of therapy should be laundered in a washer with hot water and dried using a hot cycle for at least 10 minutes.</a:t>
            </a:r>
          </a:p>
          <a:p>
            <a:r>
              <a:rPr lang="en-US" dirty="0"/>
              <a:t>B) Anything that cannot be washed should be removed from the patient &amp; stored for several days, up to a week, to avoid re-infestation.</a:t>
            </a:r>
          </a:p>
          <a:p>
            <a:r>
              <a:rPr lang="en-US" dirty="0"/>
              <a:t>C) Furniture and carpets in the household of an infected person should be vacuumed.</a:t>
            </a:r>
          </a:p>
          <a:p>
            <a:r>
              <a:rPr lang="en-US" dirty="0"/>
              <a:t>D) He may return to school/work after treatment has been completed</a:t>
            </a:r>
          </a:p>
          <a:p>
            <a:r>
              <a:rPr lang="en-US" dirty="0"/>
              <a:t>E) All of the above</a:t>
            </a:r>
          </a:p>
        </p:txBody>
      </p:sp>
    </p:spTree>
    <p:extLst>
      <p:ext uri="{BB962C8B-B14F-4D97-AF65-F5344CB8AC3E}">
        <p14:creationId xmlns:p14="http://schemas.microsoft.com/office/powerpoint/2010/main" val="35167972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5C11B19-3740-4780-A26A-C5AADAFD4D86}"/>
              </a:ext>
            </a:extLst>
          </p:cNvPr>
          <p:cNvSpPr>
            <a:spLocks noGrp="1"/>
          </p:cNvSpPr>
          <p:nvPr>
            <p:ph type="title"/>
          </p:nvPr>
        </p:nvSpPr>
        <p:spPr>
          <a:xfrm>
            <a:off x="369277" y="454422"/>
            <a:ext cx="2313633" cy="4234656"/>
          </a:xfrm>
        </p:spPr>
        <p:txBody>
          <a:bodyPr anchor="ctr">
            <a:normAutofit/>
          </a:bodyPr>
          <a:lstStyle/>
          <a:p>
            <a:r>
              <a:rPr lang="en-US" sz="2700" dirty="0">
                <a:solidFill>
                  <a:srgbClr val="FFFFFF"/>
                </a:solidFill>
              </a:rPr>
              <a:t>Triaging Rashes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9CD930A-FC7E-43E6-9D07-91421662C2F8}"/>
              </a:ext>
            </a:extLst>
          </p:cNvPr>
          <p:cNvSpPr>
            <a:spLocks noGrp="1"/>
          </p:cNvSpPr>
          <p:nvPr>
            <p:ph idx="1"/>
          </p:nvPr>
        </p:nvSpPr>
        <p:spPr>
          <a:xfrm>
            <a:off x="3556512" y="454422"/>
            <a:ext cx="4810247" cy="4234656"/>
          </a:xfrm>
        </p:spPr>
        <p:txBody>
          <a:bodyPr anchor="ctr">
            <a:normAutofit/>
          </a:bodyPr>
          <a:lstStyle/>
          <a:p>
            <a:pPr eaLnBrk="1" hangingPunct="1"/>
            <a:r>
              <a:rPr lang="en-US" altLang="en-US" dirty="0"/>
              <a:t>Important things to assess</a:t>
            </a:r>
          </a:p>
          <a:p>
            <a:pPr lvl="1">
              <a:buFont typeface="Arial" panose="020B0604020202020204" pitchFamily="34" charset="0"/>
              <a:buChar char="•"/>
            </a:pPr>
            <a:r>
              <a:rPr lang="en-US" altLang="en-US" dirty="0"/>
              <a:t>Appear or act ill?</a:t>
            </a:r>
          </a:p>
          <a:p>
            <a:pPr lvl="1">
              <a:buFont typeface="Arial" panose="020B0604020202020204" pitchFamily="34" charset="0"/>
              <a:buChar char="•"/>
            </a:pPr>
            <a:r>
              <a:rPr lang="en-US" altLang="en-US" dirty="0"/>
              <a:t>Is there lip, tongue or throat swelling?</a:t>
            </a:r>
          </a:p>
          <a:p>
            <a:pPr lvl="1">
              <a:buFont typeface="Arial" panose="020B0604020202020204" pitchFamily="34" charset="0"/>
              <a:buChar char="•"/>
            </a:pPr>
            <a:r>
              <a:rPr lang="en-US" altLang="en-US" dirty="0"/>
              <a:t>Is the child breathing comfortably?</a:t>
            </a:r>
          </a:p>
          <a:p>
            <a:pPr lvl="1">
              <a:buFont typeface="Arial" panose="020B0604020202020204" pitchFamily="34" charset="0"/>
              <a:buChar char="•"/>
            </a:pPr>
            <a:r>
              <a:rPr lang="en-US" altLang="en-US" dirty="0"/>
              <a:t>Does the rash blanch?</a:t>
            </a:r>
          </a:p>
          <a:p>
            <a:pPr lvl="1">
              <a:buFont typeface="Arial" panose="020B0604020202020204" pitchFamily="34" charset="0"/>
              <a:buChar char="•"/>
            </a:pPr>
            <a:endParaRPr lang="en-US" altLang="en-US" dirty="0"/>
          </a:p>
          <a:p>
            <a:r>
              <a:rPr lang="en-US" dirty="0"/>
              <a:t>Other important questions to ask</a:t>
            </a:r>
          </a:p>
          <a:p>
            <a:pPr lvl="1">
              <a:buFont typeface="Arial" panose="020B0604020202020204" pitchFamily="34" charset="0"/>
              <a:buChar char="•"/>
            </a:pPr>
            <a:r>
              <a:rPr lang="en-US" altLang="en-US" dirty="0"/>
              <a:t>Fever</a:t>
            </a:r>
          </a:p>
          <a:p>
            <a:pPr lvl="1"/>
            <a:r>
              <a:rPr lang="en-US" altLang="en-US" dirty="0"/>
              <a:t>Medications</a:t>
            </a:r>
          </a:p>
          <a:p>
            <a:pPr lvl="1"/>
            <a:r>
              <a:rPr lang="en-US" altLang="en-US" dirty="0"/>
              <a:t>Any change in soap, lotions or detergents</a:t>
            </a:r>
          </a:p>
          <a:p>
            <a:pPr lvl="1"/>
            <a:r>
              <a:rPr lang="en-US" altLang="en-US" dirty="0"/>
              <a:t>Any new clothes or bed linens not washed prior to using</a:t>
            </a:r>
          </a:p>
          <a:p>
            <a:pPr lvl="1"/>
            <a:r>
              <a:rPr lang="en-US" altLang="en-US" dirty="0"/>
              <a:t>New foods</a:t>
            </a:r>
          </a:p>
          <a:p>
            <a:pPr lvl="1"/>
            <a:r>
              <a:rPr lang="en-US" altLang="en-US" dirty="0"/>
              <a:t>Bites or stings</a:t>
            </a:r>
          </a:p>
          <a:p>
            <a:pPr lvl="1"/>
            <a:r>
              <a:rPr lang="en-US" altLang="en-US" dirty="0"/>
              <a:t>Travel or camping</a:t>
            </a:r>
          </a:p>
          <a:p>
            <a:endParaRPr lang="en-US" dirty="0"/>
          </a:p>
          <a:p>
            <a:endParaRPr lang="en-US" dirty="0"/>
          </a:p>
        </p:txBody>
      </p:sp>
    </p:spTree>
    <p:extLst>
      <p:ext uri="{BB962C8B-B14F-4D97-AF65-F5344CB8AC3E}">
        <p14:creationId xmlns:p14="http://schemas.microsoft.com/office/powerpoint/2010/main" val="16532455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FF0000"/>
                </a:solidFill>
              </a:rPr>
              <a:t>RED FLAGS</a:t>
            </a:r>
          </a:p>
        </p:txBody>
      </p:sp>
      <p:sp>
        <p:nvSpPr>
          <p:cNvPr id="3" name="Content Placeholder 2"/>
          <p:cNvSpPr>
            <a:spLocks noGrp="1"/>
          </p:cNvSpPr>
          <p:nvPr>
            <p:ph idx="1"/>
          </p:nvPr>
        </p:nvSpPr>
        <p:spPr/>
        <p:txBody>
          <a:bodyPr>
            <a:normAutofit/>
          </a:bodyPr>
          <a:lstStyle/>
          <a:p>
            <a:pPr marL="260604" indent="-260604">
              <a:buClrTx/>
              <a:buFont typeface="Arial"/>
              <a:buChar char="•"/>
            </a:pPr>
            <a:r>
              <a:rPr lang="en-US" sz="2100" dirty="0"/>
              <a:t>Blistering, Skin Sloughing or Mucosal Involvement</a:t>
            </a:r>
          </a:p>
          <a:p>
            <a:pPr marL="0" indent="0">
              <a:buClrTx/>
              <a:buNone/>
            </a:pPr>
            <a:endParaRPr lang="en-US" dirty="0"/>
          </a:p>
        </p:txBody>
      </p:sp>
      <p:pic>
        <p:nvPicPr>
          <p:cNvPr id="4" name="Picture 3"/>
          <p:cNvPicPr>
            <a:picLocks noChangeAspect="1"/>
          </p:cNvPicPr>
          <p:nvPr/>
        </p:nvPicPr>
        <p:blipFill>
          <a:blip r:embed="rId3"/>
          <a:stretch>
            <a:fillRect/>
          </a:stretch>
        </p:blipFill>
        <p:spPr>
          <a:xfrm>
            <a:off x="822960" y="2215411"/>
            <a:ext cx="2466975" cy="1857375"/>
          </a:xfrm>
          <a:prstGeom prst="rect">
            <a:avLst/>
          </a:prstGeom>
        </p:spPr>
      </p:pic>
      <p:pic>
        <p:nvPicPr>
          <p:cNvPr id="5" name="Picture 4"/>
          <p:cNvPicPr>
            <a:picLocks noChangeAspect="1"/>
          </p:cNvPicPr>
          <p:nvPr/>
        </p:nvPicPr>
        <p:blipFill>
          <a:blip r:embed="rId4"/>
          <a:stretch>
            <a:fillRect/>
          </a:stretch>
        </p:blipFill>
        <p:spPr>
          <a:xfrm>
            <a:off x="3406867" y="2215411"/>
            <a:ext cx="2230691" cy="1847851"/>
          </a:xfrm>
          <a:prstGeom prst="rect">
            <a:avLst/>
          </a:prstGeom>
        </p:spPr>
      </p:pic>
      <p:pic>
        <p:nvPicPr>
          <p:cNvPr id="6" name="Picture 5"/>
          <p:cNvPicPr>
            <a:picLocks noChangeAspect="1"/>
          </p:cNvPicPr>
          <p:nvPr/>
        </p:nvPicPr>
        <p:blipFill>
          <a:blip r:embed="rId5"/>
          <a:stretch>
            <a:fillRect/>
          </a:stretch>
        </p:blipFill>
        <p:spPr>
          <a:xfrm>
            <a:off x="5743387" y="2224936"/>
            <a:ext cx="2466975" cy="1847850"/>
          </a:xfrm>
          <a:prstGeom prst="rect">
            <a:avLst/>
          </a:prstGeom>
        </p:spPr>
      </p:pic>
      <p:pic>
        <p:nvPicPr>
          <p:cNvPr id="1026" name="Picture 2" descr="C:\Users\mschembari\AppData\Local\Microsoft\Windows\Temporary Internet Files\Content.IE5\CYC5FAGF\j043474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00" y="3385297"/>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6796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FF0000"/>
                </a:solidFill>
              </a:rPr>
              <a:t>RED FLAGS</a:t>
            </a:r>
          </a:p>
        </p:txBody>
      </p:sp>
      <p:sp>
        <p:nvSpPr>
          <p:cNvPr id="3" name="Content Placeholder 2"/>
          <p:cNvSpPr>
            <a:spLocks noGrp="1"/>
          </p:cNvSpPr>
          <p:nvPr>
            <p:ph idx="1"/>
          </p:nvPr>
        </p:nvSpPr>
        <p:spPr/>
        <p:txBody>
          <a:bodyPr>
            <a:normAutofit/>
          </a:bodyPr>
          <a:lstStyle/>
          <a:p>
            <a:pPr marL="260604" indent="-260604">
              <a:buClrTx/>
              <a:buFont typeface="Arial"/>
              <a:buChar char="•"/>
            </a:pPr>
            <a:r>
              <a:rPr lang="en-US" sz="2100" dirty="0"/>
              <a:t>Diarrhea and/or Abdominal Pain</a:t>
            </a:r>
          </a:p>
        </p:txBody>
      </p:sp>
      <p:pic>
        <p:nvPicPr>
          <p:cNvPr id="4" name="Picture 3"/>
          <p:cNvPicPr>
            <a:picLocks noChangeAspect="1"/>
          </p:cNvPicPr>
          <p:nvPr/>
        </p:nvPicPr>
        <p:blipFill>
          <a:blip r:embed="rId3"/>
          <a:stretch>
            <a:fillRect/>
          </a:stretch>
        </p:blipFill>
        <p:spPr>
          <a:xfrm>
            <a:off x="822960" y="2100550"/>
            <a:ext cx="3605561" cy="2124977"/>
          </a:xfrm>
          <a:prstGeom prst="rect">
            <a:avLst/>
          </a:prstGeom>
        </p:spPr>
      </p:pic>
      <p:pic>
        <p:nvPicPr>
          <p:cNvPr id="7" name="Picture 6"/>
          <p:cNvPicPr>
            <a:picLocks noChangeAspect="1"/>
          </p:cNvPicPr>
          <p:nvPr/>
        </p:nvPicPr>
        <p:blipFill>
          <a:blip r:embed="rId4"/>
          <a:stretch>
            <a:fillRect/>
          </a:stretch>
        </p:blipFill>
        <p:spPr>
          <a:xfrm>
            <a:off x="4762288" y="2100550"/>
            <a:ext cx="3604472" cy="2124977"/>
          </a:xfrm>
          <a:prstGeom prst="rect">
            <a:avLst/>
          </a:prstGeom>
        </p:spPr>
      </p:pic>
      <p:pic>
        <p:nvPicPr>
          <p:cNvPr id="2050" name="Picture 2" descr="C:\Users\mschembari\AppData\Local\Microsoft\Windows\Temporary Internet Files\Content.IE5\CYC5FAGF\j043474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703" y="34290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486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3772" y="722997"/>
            <a:ext cx="2441018" cy="3703771"/>
          </a:xfrm>
        </p:spPr>
        <p:txBody>
          <a:bodyPr anchor="ctr">
            <a:normAutofit/>
          </a:bodyPr>
          <a:lstStyle/>
          <a:p>
            <a:pPr algn="r"/>
            <a:r>
              <a:rPr lang="en-US" sz="3300" dirty="0"/>
              <a:t>Atopic Dermatitis (Eczema)</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1543049"/>
            <a:ext cx="0" cy="2057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51161" y="240030"/>
            <a:ext cx="4601323" cy="4663440"/>
          </a:xfrm>
        </p:spPr>
        <p:txBody>
          <a:bodyPr vert="horz" lIns="0" tIns="34290" rIns="0" bIns="34290" rtlCol="0" anchor="ctr">
            <a:normAutofit/>
          </a:bodyPr>
          <a:lstStyle/>
          <a:p>
            <a:pPr marL="0" indent="0">
              <a:buNone/>
            </a:pPr>
            <a:r>
              <a:rPr lang="en-US" sz="1600" b="1" dirty="0"/>
              <a:t>GOALS of treatment are to reduce symptoms, prevent exacerbations, &amp; prevent secondary skin infections.</a:t>
            </a:r>
          </a:p>
          <a:p>
            <a:r>
              <a:rPr lang="en-US" sz="1600" b="1" dirty="0">
                <a:solidFill>
                  <a:schemeClr val="tx1"/>
                </a:solidFill>
              </a:rPr>
              <a:t>Management Plan</a:t>
            </a:r>
            <a:r>
              <a:rPr lang="en-US" sz="1600" b="1" dirty="0"/>
              <a:t>:</a:t>
            </a:r>
          </a:p>
          <a:p>
            <a:pPr marL="0" indent="0">
              <a:buNone/>
            </a:pPr>
            <a:r>
              <a:rPr lang="en-US" sz="1400" b="1" dirty="0"/>
              <a:t> 1) Identify triggers:</a:t>
            </a:r>
            <a:r>
              <a:rPr lang="en-US" sz="1400" dirty="0"/>
              <a:t> Avoid harsh soaps and detergents, contact with wool/synthetic clothing,  perfumes, trigger foods, very dry hot air, or becoming too hot and sweaty</a:t>
            </a:r>
          </a:p>
          <a:p>
            <a:pPr marL="0" indent="0">
              <a:buNone/>
            </a:pPr>
            <a:r>
              <a:rPr lang="en-US" sz="1400" b="1" dirty="0"/>
              <a:t> 2) Humidify the home, keep nails short.</a:t>
            </a:r>
          </a:p>
          <a:p>
            <a:pPr marL="0" indent="0">
              <a:buNone/>
            </a:pPr>
            <a:r>
              <a:rPr lang="en-US" sz="1400" b="1" dirty="0"/>
              <a:t> 3) Maintain adequate hydration: </a:t>
            </a:r>
            <a:r>
              <a:rPr lang="en-US" sz="1400" dirty="0"/>
              <a:t>Bathe in lukewarm water using mild soap.  Avoid excessive bathing</a:t>
            </a:r>
            <a:endParaRPr lang="en-US" sz="1400" dirty="0">
              <a:cs typeface="Calibri"/>
            </a:endParaRPr>
          </a:p>
          <a:p>
            <a:pPr marL="0" indent="0">
              <a:buNone/>
            </a:pPr>
            <a:r>
              <a:rPr lang="en-US" sz="1400" dirty="0"/>
              <a:t> </a:t>
            </a:r>
            <a:r>
              <a:rPr lang="en-US" sz="1400" b="1" dirty="0"/>
              <a:t>4) Soak and Seal:</a:t>
            </a:r>
            <a:r>
              <a:rPr lang="en-US" sz="1400" dirty="0"/>
              <a:t>  Moisturize with an emollient such as Aquaphor or Eucerin within minutes of bath.  Ointments are better than creams.  </a:t>
            </a:r>
            <a:endParaRPr lang="en-US" sz="1400" dirty="0">
              <a:cs typeface="Calibri"/>
            </a:endParaRPr>
          </a:p>
          <a:p>
            <a:r>
              <a:rPr lang="en-US" sz="1400" b="1" dirty="0"/>
              <a:t>5) Topical steroid cream: </a:t>
            </a:r>
            <a:r>
              <a:rPr lang="en-US" sz="1400" dirty="0"/>
              <a:t>Are used in conjunction with emollients and are often the mainstay of therapy.  Avoid application of steroids to face and genitalia.  Use the lowest potency during exacerbations and for a limited time (usually no more than 7 days) </a:t>
            </a:r>
          </a:p>
        </p:txBody>
      </p:sp>
    </p:spTree>
    <p:extLst>
      <p:ext uri="{BB962C8B-B14F-4D97-AF65-F5344CB8AC3E}">
        <p14:creationId xmlns:p14="http://schemas.microsoft.com/office/powerpoint/2010/main" val="2118966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FF0000"/>
                </a:solidFill>
              </a:rPr>
              <a:t>RED FLAGS</a:t>
            </a:r>
          </a:p>
        </p:txBody>
      </p:sp>
      <p:sp>
        <p:nvSpPr>
          <p:cNvPr id="3" name="Content Placeholder 2"/>
          <p:cNvSpPr>
            <a:spLocks noGrp="1"/>
          </p:cNvSpPr>
          <p:nvPr>
            <p:ph idx="1"/>
          </p:nvPr>
        </p:nvSpPr>
        <p:spPr/>
        <p:txBody>
          <a:bodyPr>
            <a:normAutofit/>
          </a:bodyPr>
          <a:lstStyle/>
          <a:p>
            <a:pPr marL="260604" indent="-260604">
              <a:buClrTx/>
              <a:buFont typeface="Arial"/>
              <a:buChar char="•"/>
            </a:pPr>
            <a:r>
              <a:rPr lang="en-US" sz="2100" dirty="0"/>
              <a:t>Fever and inconsolability OR fever and petechiae/purpura</a:t>
            </a:r>
          </a:p>
        </p:txBody>
      </p:sp>
      <p:pic>
        <p:nvPicPr>
          <p:cNvPr id="4" name="Picture 3"/>
          <p:cNvPicPr>
            <a:picLocks noChangeAspect="1"/>
          </p:cNvPicPr>
          <p:nvPr/>
        </p:nvPicPr>
        <p:blipFill>
          <a:blip r:embed="rId3"/>
          <a:stretch>
            <a:fillRect/>
          </a:stretch>
        </p:blipFill>
        <p:spPr>
          <a:xfrm>
            <a:off x="912508" y="2214534"/>
            <a:ext cx="3605561" cy="2124976"/>
          </a:xfrm>
          <a:prstGeom prst="rect">
            <a:avLst/>
          </a:prstGeom>
        </p:spPr>
      </p:pic>
      <p:pic>
        <p:nvPicPr>
          <p:cNvPr id="5" name="Picture 4"/>
          <p:cNvPicPr>
            <a:picLocks noChangeAspect="1"/>
          </p:cNvPicPr>
          <p:nvPr/>
        </p:nvPicPr>
        <p:blipFill>
          <a:blip r:embed="rId4"/>
          <a:stretch>
            <a:fillRect/>
          </a:stretch>
        </p:blipFill>
        <p:spPr>
          <a:xfrm>
            <a:off x="4858931" y="2216234"/>
            <a:ext cx="3607358" cy="2123276"/>
          </a:xfrm>
          <a:prstGeom prst="rect">
            <a:avLst/>
          </a:prstGeom>
        </p:spPr>
      </p:pic>
      <p:pic>
        <p:nvPicPr>
          <p:cNvPr id="3074" name="Picture 2" descr="C:\Users\mschembari\AppData\Local\Microsoft\Windows\Temporary Internet Files\Content.IE5\CYC5FAGF\j043474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34290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139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FF0000"/>
                </a:solidFill>
              </a:rPr>
              <a:t>RED FLAGS</a:t>
            </a:r>
          </a:p>
        </p:txBody>
      </p:sp>
      <p:sp>
        <p:nvSpPr>
          <p:cNvPr id="3" name="Content Placeholder 2"/>
          <p:cNvSpPr>
            <a:spLocks noGrp="1"/>
          </p:cNvSpPr>
          <p:nvPr>
            <p:ph idx="1"/>
          </p:nvPr>
        </p:nvSpPr>
        <p:spPr/>
        <p:txBody>
          <a:bodyPr>
            <a:normAutofit/>
          </a:bodyPr>
          <a:lstStyle/>
          <a:p>
            <a:pPr marL="260604" indent="-260604">
              <a:buClrTx/>
              <a:buFont typeface="Arial"/>
              <a:buChar char="•"/>
            </a:pPr>
            <a:r>
              <a:rPr lang="en-US" sz="2100" dirty="0"/>
              <a:t>Urticaria with Respiratory Distress</a:t>
            </a:r>
          </a:p>
        </p:txBody>
      </p:sp>
      <p:pic>
        <p:nvPicPr>
          <p:cNvPr id="4" name="Picture 3"/>
          <p:cNvPicPr>
            <a:picLocks noChangeAspect="1"/>
          </p:cNvPicPr>
          <p:nvPr/>
        </p:nvPicPr>
        <p:blipFill>
          <a:blip r:embed="rId2"/>
          <a:stretch>
            <a:fillRect/>
          </a:stretch>
        </p:blipFill>
        <p:spPr>
          <a:xfrm>
            <a:off x="822960" y="2157543"/>
            <a:ext cx="3605561" cy="2108692"/>
          </a:xfrm>
          <a:prstGeom prst="rect">
            <a:avLst/>
          </a:prstGeom>
        </p:spPr>
      </p:pic>
      <p:pic>
        <p:nvPicPr>
          <p:cNvPr id="8" name="Picture 7" descr="image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288" y="2157543"/>
            <a:ext cx="3604472" cy="2108691"/>
          </a:xfrm>
          <a:prstGeom prst="rect">
            <a:avLst/>
          </a:prstGeom>
        </p:spPr>
      </p:pic>
      <p:pic>
        <p:nvPicPr>
          <p:cNvPr id="4098" name="Picture 2" descr="C:\Users\mschembari\AppData\Local\Microsoft\Windows\Temporary Internet Files\Content.IE5\CYC5FAGF\j043474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34290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344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CA193F-5293-4FD4-952D-CBD2498F7DE9}"/>
              </a:ext>
            </a:extLst>
          </p:cNvPr>
          <p:cNvSpPr>
            <a:spLocks noGrp="1"/>
          </p:cNvSpPr>
          <p:nvPr>
            <p:ph type="title"/>
          </p:nvPr>
        </p:nvSpPr>
        <p:spPr>
          <a:xfrm>
            <a:off x="6105832" y="479322"/>
            <a:ext cx="2551471" cy="2764512"/>
          </a:xfrm>
        </p:spPr>
        <p:txBody>
          <a:bodyPr vert="horz" lIns="91440" tIns="45720" rIns="91440" bIns="45720" rtlCol="0" anchor="b">
            <a:normAutofit/>
          </a:bodyPr>
          <a:lstStyle/>
          <a:p>
            <a:pPr defTabSz="914400"/>
            <a:r>
              <a:rPr lang="en-US" sz="4600" spc="-50" dirty="0">
                <a:solidFill>
                  <a:schemeClr val="tx1">
                    <a:lumMod val="85000"/>
                    <a:lumOff val="15000"/>
                  </a:schemeClr>
                </a:solidFill>
              </a:rPr>
              <a:t>Should they Stay or Should they Go?</a:t>
            </a:r>
          </a:p>
        </p:txBody>
      </p:sp>
      <p:pic>
        <p:nvPicPr>
          <p:cNvPr id="3" name="Picture 2" descr="Molluscum Contagiosum: Causes, Symptoms, Treatment, and Pictures">
            <a:extLst>
              <a:ext uri="{FF2B5EF4-FFF2-40B4-BE49-F238E27FC236}">
                <a16:creationId xmlns:a16="http://schemas.microsoft.com/office/drawing/2014/main" id="{3C41449E-E0BF-4394-BBC7-D2CE2D09DA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499" y="923803"/>
            <a:ext cx="5184163" cy="34005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325755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18061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008D65-4C48-4CAB-8600-9F4C427C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9D286FC8-DD5D-4402-A2C0-8739BDAFE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CC23917-FA20-4DBD-BA3C-868A3EA84D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7B0A9C6D-EA31-4E38-984D-A367D2B2A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D40232-BC2C-43E7-8518-231625414BCC}"/>
              </a:ext>
            </a:extLst>
          </p:cNvPr>
          <p:cNvSpPr>
            <a:spLocks noGrp="1"/>
          </p:cNvSpPr>
          <p:nvPr>
            <p:ph type="title"/>
          </p:nvPr>
        </p:nvSpPr>
        <p:spPr>
          <a:xfrm>
            <a:off x="5047500" y="479322"/>
            <a:ext cx="3609804" cy="2764512"/>
          </a:xfrm>
        </p:spPr>
        <p:txBody>
          <a:bodyPr vert="horz" lIns="91440" tIns="45720" rIns="91440" bIns="45720" rtlCol="0" anchor="b">
            <a:normAutofit/>
          </a:bodyPr>
          <a:lstStyle/>
          <a:p>
            <a:pPr defTabSz="914400"/>
            <a:r>
              <a:rPr lang="en-US" sz="5000" spc="-50" dirty="0">
                <a:solidFill>
                  <a:schemeClr val="tx1">
                    <a:lumMod val="85000"/>
                    <a:lumOff val="15000"/>
                  </a:schemeClr>
                </a:solidFill>
              </a:rPr>
              <a:t>Should they Stay or Should they Go?</a:t>
            </a:r>
          </a:p>
        </p:txBody>
      </p:sp>
      <p:pic>
        <p:nvPicPr>
          <p:cNvPr id="3" name="Picture 2" descr="Urticaria - Dermatologic Disorders - Merck Manuals Professional Edition">
            <a:extLst>
              <a:ext uri="{FF2B5EF4-FFF2-40B4-BE49-F238E27FC236}">
                <a16:creationId xmlns:a16="http://schemas.microsoft.com/office/drawing/2014/main" id="{2DF6470A-6783-451E-8394-01F6A5D9C7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89" r="2" b="17501"/>
          <a:stretch/>
        </p:blipFill>
        <p:spPr bwMode="auto">
          <a:xfrm>
            <a:off x="475499" y="480060"/>
            <a:ext cx="4096501" cy="37906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446FF0AE-6AA4-4448-852D-87F167CB77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03789" y="3257550"/>
            <a:ext cx="32918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17">
            <a:extLst>
              <a:ext uri="{FF2B5EF4-FFF2-40B4-BE49-F238E27FC236}">
                <a16:creationId xmlns:a16="http://schemas.microsoft.com/office/drawing/2014/main" id="{4876048C-5620-4269-826B-D08535CE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9">
            <a:extLst>
              <a:ext uri="{FF2B5EF4-FFF2-40B4-BE49-F238E27FC236}">
                <a16:creationId xmlns:a16="http://schemas.microsoft.com/office/drawing/2014/main" id="{9DD24726-9F55-477E-9202-4686B152E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59971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07BE63-747A-43F6-86D7-7E2F71DEEA1B}"/>
              </a:ext>
            </a:extLst>
          </p:cNvPr>
          <p:cNvSpPr>
            <a:spLocks noGrp="1"/>
          </p:cNvSpPr>
          <p:nvPr>
            <p:ph type="title"/>
          </p:nvPr>
        </p:nvSpPr>
        <p:spPr>
          <a:xfrm>
            <a:off x="6105832" y="479322"/>
            <a:ext cx="2551471" cy="2764512"/>
          </a:xfrm>
        </p:spPr>
        <p:txBody>
          <a:bodyPr vert="horz" lIns="91440" tIns="45720" rIns="91440" bIns="45720" rtlCol="0" anchor="b">
            <a:normAutofit/>
          </a:bodyPr>
          <a:lstStyle/>
          <a:p>
            <a:pPr defTabSz="914400"/>
            <a:r>
              <a:rPr lang="en-US" sz="4600" spc="-50" dirty="0">
                <a:solidFill>
                  <a:schemeClr val="tx1">
                    <a:lumMod val="85000"/>
                    <a:lumOff val="15000"/>
                  </a:schemeClr>
                </a:solidFill>
              </a:rPr>
              <a:t>Should they Stay or Should they Go?</a:t>
            </a:r>
          </a:p>
        </p:txBody>
      </p:sp>
      <p:pic>
        <p:nvPicPr>
          <p:cNvPr id="4" name="Picture 3" descr="Specific viral exanthems | DermNet NZ">
            <a:extLst>
              <a:ext uri="{FF2B5EF4-FFF2-40B4-BE49-F238E27FC236}">
                <a16:creationId xmlns:a16="http://schemas.microsoft.com/office/drawing/2014/main" id="{54317E99-EF4F-4C4C-88DC-6E92E7D6195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9942" y="480060"/>
            <a:ext cx="5015277" cy="37906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325755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74970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008D65-4C48-4CAB-8600-9F4C427C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9D286FC8-DD5D-4402-A2C0-8739BDAFE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CC23917-FA20-4DBD-BA3C-868A3EA84D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44F0AD82-F56E-467D-95C2-3BD4458AF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D7D5B1-8FD9-4B07-A019-4D339D57EDB4}"/>
              </a:ext>
            </a:extLst>
          </p:cNvPr>
          <p:cNvSpPr>
            <a:spLocks noGrp="1"/>
          </p:cNvSpPr>
          <p:nvPr>
            <p:ph type="title"/>
          </p:nvPr>
        </p:nvSpPr>
        <p:spPr>
          <a:xfrm>
            <a:off x="3967315" y="479322"/>
            <a:ext cx="4689988" cy="2764512"/>
          </a:xfrm>
        </p:spPr>
        <p:txBody>
          <a:bodyPr vert="horz" lIns="91440" tIns="45720" rIns="91440" bIns="45720" rtlCol="0" anchor="b">
            <a:normAutofit/>
          </a:bodyPr>
          <a:lstStyle/>
          <a:p>
            <a:pPr defTabSz="914400"/>
            <a:r>
              <a:rPr lang="en-US" sz="6200" spc="-50" dirty="0">
                <a:solidFill>
                  <a:schemeClr val="tx1">
                    <a:lumMod val="85000"/>
                    <a:lumOff val="15000"/>
                  </a:schemeClr>
                </a:solidFill>
              </a:rPr>
              <a:t>Should they Stay or Should they Go?</a:t>
            </a:r>
          </a:p>
        </p:txBody>
      </p:sp>
      <p:pic>
        <p:nvPicPr>
          <p:cNvPr id="3" name="Picture 2" descr="Details - Public Health Image Library(PHIL)">
            <a:extLst>
              <a:ext uri="{FF2B5EF4-FFF2-40B4-BE49-F238E27FC236}">
                <a16:creationId xmlns:a16="http://schemas.microsoft.com/office/drawing/2014/main" id="{E8FC464A-5CFA-4CC2-AF7C-56CD68038D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627" r="2" b="2"/>
          <a:stretch/>
        </p:blipFill>
        <p:spPr bwMode="auto">
          <a:xfrm>
            <a:off x="475499" y="465540"/>
            <a:ext cx="3000986" cy="3815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3A96147B-46E1-408E-9328-A144698D84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325755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157AC55-E4B8-4916-B591-6F8F77F5F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20FA8493-BCD7-4CF6-8320-089C60869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98873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4FFBD5-2142-4A7D-9E5D-C5010748D8F9}"/>
              </a:ext>
            </a:extLst>
          </p:cNvPr>
          <p:cNvSpPr>
            <a:spLocks noGrp="1"/>
          </p:cNvSpPr>
          <p:nvPr>
            <p:ph type="title"/>
          </p:nvPr>
        </p:nvSpPr>
        <p:spPr>
          <a:xfrm>
            <a:off x="6105832" y="479322"/>
            <a:ext cx="2551471" cy="2764512"/>
          </a:xfrm>
        </p:spPr>
        <p:txBody>
          <a:bodyPr vert="horz" lIns="91440" tIns="45720" rIns="91440" bIns="45720" rtlCol="0" anchor="b">
            <a:normAutofit/>
          </a:bodyPr>
          <a:lstStyle/>
          <a:p>
            <a:pPr defTabSz="914400"/>
            <a:r>
              <a:rPr lang="en-US" sz="4600" spc="-50" dirty="0">
                <a:solidFill>
                  <a:schemeClr val="tx1">
                    <a:lumMod val="85000"/>
                    <a:lumOff val="15000"/>
                  </a:schemeClr>
                </a:solidFill>
              </a:rPr>
              <a:t>Should they Stay or Should they Go?</a:t>
            </a:r>
          </a:p>
        </p:txBody>
      </p:sp>
      <p:pic>
        <p:nvPicPr>
          <p:cNvPr id="3" name="Picture 2" descr="Can bed bug bites be mistaken for pimples or acne? - Exterminatorhamilton.ca">
            <a:extLst>
              <a:ext uri="{FF2B5EF4-FFF2-40B4-BE49-F238E27FC236}">
                <a16:creationId xmlns:a16="http://schemas.microsoft.com/office/drawing/2014/main" id="{343E78C2-D73E-4613-861D-D6405463EC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02" y="480060"/>
            <a:ext cx="5054156" cy="37906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325755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00808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D28CBA9-8CE9-45F5-ACC7-F11EF2B61783}"/>
              </a:ext>
            </a:extLst>
          </p:cNvPr>
          <p:cNvSpPr>
            <a:spLocks noGrp="1"/>
          </p:cNvSpPr>
          <p:nvPr>
            <p:ph type="title"/>
          </p:nvPr>
        </p:nvSpPr>
        <p:spPr>
          <a:xfrm>
            <a:off x="6105832" y="479322"/>
            <a:ext cx="2551471" cy="2764512"/>
          </a:xfrm>
        </p:spPr>
        <p:txBody>
          <a:bodyPr vert="horz" lIns="91440" tIns="45720" rIns="91440" bIns="45720" rtlCol="0" anchor="b">
            <a:normAutofit/>
          </a:bodyPr>
          <a:lstStyle/>
          <a:p>
            <a:pPr defTabSz="914400"/>
            <a:r>
              <a:rPr lang="en-US" sz="4600" spc="-50" dirty="0">
                <a:solidFill>
                  <a:schemeClr val="tx1">
                    <a:lumMod val="85000"/>
                    <a:lumOff val="15000"/>
                  </a:schemeClr>
                </a:solidFill>
              </a:rPr>
              <a:t>Should they Stay or Should they Go?</a:t>
            </a:r>
          </a:p>
        </p:txBody>
      </p:sp>
      <p:pic>
        <p:nvPicPr>
          <p:cNvPr id="5" name="Picture 4" descr="Ringworm Pictures: What a Ringworm Rash Looks Like">
            <a:extLst>
              <a:ext uri="{FF2B5EF4-FFF2-40B4-BE49-F238E27FC236}">
                <a16:creationId xmlns:a16="http://schemas.microsoft.com/office/drawing/2014/main" id="{CF971FFC-2B64-4C61-A7F8-D1B770AD4E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499" y="982125"/>
            <a:ext cx="5184163" cy="2786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325755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38412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4BDA2E-7D52-453B-BE9F-BAFCC6E5E888}"/>
              </a:ext>
            </a:extLst>
          </p:cNvPr>
          <p:cNvSpPr>
            <a:spLocks noGrp="1"/>
          </p:cNvSpPr>
          <p:nvPr>
            <p:ph type="title"/>
          </p:nvPr>
        </p:nvSpPr>
        <p:spPr>
          <a:xfrm>
            <a:off x="6105832" y="479322"/>
            <a:ext cx="2551471" cy="2764512"/>
          </a:xfrm>
        </p:spPr>
        <p:txBody>
          <a:bodyPr vert="horz" lIns="91440" tIns="45720" rIns="91440" bIns="45720" rtlCol="0" anchor="b">
            <a:normAutofit/>
          </a:bodyPr>
          <a:lstStyle/>
          <a:p>
            <a:pPr defTabSz="914400"/>
            <a:r>
              <a:rPr lang="en-US" sz="4600" spc="-50" dirty="0">
                <a:solidFill>
                  <a:schemeClr val="tx1">
                    <a:lumMod val="85000"/>
                    <a:lumOff val="15000"/>
                  </a:schemeClr>
                </a:solidFill>
              </a:rPr>
              <a:t>Should they Stay or Should they Go?</a:t>
            </a:r>
          </a:p>
        </p:txBody>
      </p:sp>
      <p:pic>
        <p:nvPicPr>
          <p:cNvPr id="3" name="Picture 2" descr="Strep throat and rash: Pictures, causes, and when to see a doctor">
            <a:extLst>
              <a:ext uri="{FF2B5EF4-FFF2-40B4-BE49-F238E27FC236}">
                <a16:creationId xmlns:a16="http://schemas.microsoft.com/office/drawing/2014/main" id="{CF09352F-2775-47F0-A7C6-8A9027405D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499" y="917323"/>
            <a:ext cx="5184163" cy="29160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325755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98585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57B533-EB87-4B68-B361-F8EA30510828}"/>
              </a:ext>
            </a:extLst>
          </p:cNvPr>
          <p:cNvSpPr>
            <a:spLocks noGrp="1"/>
          </p:cNvSpPr>
          <p:nvPr>
            <p:ph type="title"/>
          </p:nvPr>
        </p:nvSpPr>
        <p:spPr>
          <a:xfrm>
            <a:off x="6105832" y="479322"/>
            <a:ext cx="2551471" cy="2764512"/>
          </a:xfrm>
        </p:spPr>
        <p:txBody>
          <a:bodyPr vert="horz" lIns="91440" tIns="45720" rIns="91440" bIns="45720" rtlCol="0" anchor="b">
            <a:normAutofit/>
          </a:bodyPr>
          <a:lstStyle/>
          <a:p>
            <a:pPr defTabSz="914400"/>
            <a:r>
              <a:rPr lang="en-US" sz="4600" spc="-50" dirty="0">
                <a:solidFill>
                  <a:schemeClr val="tx1">
                    <a:lumMod val="85000"/>
                    <a:lumOff val="15000"/>
                  </a:schemeClr>
                </a:solidFill>
              </a:rPr>
              <a:t>Should they Stay or Should they Go?</a:t>
            </a:r>
          </a:p>
        </p:txBody>
      </p:sp>
      <p:pic>
        <p:nvPicPr>
          <p:cNvPr id="4" name="Picture 3" descr="Impetigo (for Parents) - Nemours KidsHealth">
            <a:extLst>
              <a:ext uri="{FF2B5EF4-FFF2-40B4-BE49-F238E27FC236}">
                <a16:creationId xmlns:a16="http://schemas.microsoft.com/office/drawing/2014/main" id="{F1F3CA17-F4AC-41FB-8BC4-522719D91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75"/>
          <a:stretch>
            <a:fillRect/>
          </a:stretch>
        </p:blipFill>
        <p:spPr bwMode="auto">
          <a:xfrm>
            <a:off x="475499" y="827960"/>
            <a:ext cx="5184163" cy="30948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325755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8143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14952"/>
            <a:ext cx="7543800" cy="1088068"/>
          </a:xfrm>
        </p:spPr>
        <p:txBody>
          <a:bodyPr>
            <a:normAutofit/>
          </a:bodyPr>
          <a:lstStyle/>
          <a:p>
            <a:r>
              <a:rPr lang="en-US" dirty="0"/>
              <a:t>Case Study</a:t>
            </a:r>
          </a:p>
        </p:txBody>
      </p:sp>
      <p:sp>
        <p:nvSpPr>
          <p:cNvPr id="3" name="Content Placeholder 2"/>
          <p:cNvSpPr>
            <a:spLocks noGrp="1"/>
          </p:cNvSpPr>
          <p:nvPr>
            <p:ph idx="1"/>
          </p:nvPr>
        </p:nvSpPr>
        <p:spPr>
          <a:xfrm>
            <a:off x="777241" y="1437238"/>
            <a:ext cx="4841240" cy="3017520"/>
          </a:xfrm>
        </p:spPr>
        <p:txBody>
          <a:bodyPr>
            <a:normAutofit/>
          </a:bodyPr>
          <a:lstStyle/>
          <a:p>
            <a:pPr marL="0" indent="0">
              <a:buNone/>
            </a:pPr>
            <a:r>
              <a:rPr lang="en-US" sz="1600" dirty="0"/>
              <a:t>Tom, a 12 –year- old boy, is sent to the nurse’s office for the following rash. The rash is on his arm and according to Tom has been present for 2 weeks. The rash is oval  in shape with rough, scaly borders and central clearing.  Tom reports that the rash is pruritic. </a:t>
            </a:r>
          </a:p>
          <a:p>
            <a:pPr marL="0" indent="0">
              <a:buNone/>
            </a:pPr>
            <a:r>
              <a:rPr lang="en-US" sz="1600" dirty="0"/>
              <a:t>After calling Tom’s mom to discuss the rash, you learn that they have been applying 1% hydrocortisone cream to the rash BID for 1 week and have seen no improvement.  Mom also reports that her son has been afebrile and has no URI symptoms.  Tom is a wrestler.  The family has a dog.  No one else in the family has a rash.</a:t>
            </a:r>
          </a:p>
          <a:p>
            <a:pPr marL="0" indent="0">
              <a:buNone/>
            </a:pPr>
            <a:endParaRPr lang="en-US" sz="1600" dirty="0"/>
          </a:p>
          <a:p>
            <a:pPr marL="0" indent="0">
              <a:buNone/>
            </a:pPr>
            <a:endParaRPr lang="en-US" sz="13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2791" r="13981" b="-4"/>
          <a:stretch/>
        </p:blipFill>
        <p:spPr>
          <a:xfrm>
            <a:off x="6015427" y="1437238"/>
            <a:ext cx="2351332" cy="2603259"/>
          </a:xfrm>
          <a:prstGeom prst="rect">
            <a:avLst/>
          </a:prstGeom>
        </p:spPr>
      </p:pic>
    </p:spTree>
    <p:extLst>
      <p:ext uri="{BB962C8B-B14F-4D97-AF65-F5344CB8AC3E}">
        <p14:creationId xmlns:p14="http://schemas.microsoft.com/office/powerpoint/2010/main" val="7231607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BC3E24-1701-4BEB-AD05-99287FC1C73A}"/>
              </a:ext>
            </a:extLst>
          </p:cNvPr>
          <p:cNvSpPr>
            <a:spLocks noGrp="1"/>
          </p:cNvSpPr>
          <p:nvPr>
            <p:ph type="title"/>
          </p:nvPr>
        </p:nvSpPr>
        <p:spPr>
          <a:xfrm>
            <a:off x="6105832" y="479322"/>
            <a:ext cx="2551471" cy="2764512"/>
          </a:xfrm>
        </p:spPr>
        <p:txBody>
          <a:bodyPr vert="horz" lIns="91440" tIns="45720" rIns="91440" bIns="45720" rtlCol="0" anchor="b">
            <a:normAutofit/>
          </a:bodyPr>
          <a:lstStyle/>
          <a:p>
            <a:pPr defTabSz="914400"/>
            <a:r>
              <a:rPr lang="en-US" sz="4600" spc="-50" dirty="0">
                <a:solidFill>
                  <a:schemeClr val="tx1">
                    <a:lumMod val="85000"/>
                    <a:lumOff val="15000"/>
                  </a:schemeClr>
                </a:solidFill>
              </a:rPr>
              <a:t>Should they Stay or Should they Go?</a:t>
            </a:r>
          </a:p>
        </p:txBody>
      </p:sp>
      <p:pic>
        <p:nvPicPr>
          <p:cNvPr id="3" name="Picture 2" descr="Signs and Symptoms | eczemamatters">
            <a:extLst>
              <a:ext uri="{FF2B5EF4-FFF2-40B4-BE49-F238E27FC236}">
                <a16:creationId xmlns:a16="http://schemas.microsoft.com/office/drawing/2014/main" id="{3DFEBE1A-0BF1-4C16-B903-3E3F5DE14C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9642" y="480060"/>
            <a:ext cx="4595877" cy="37906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325755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16412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4030725F-96B1-4047-B74B-7CC19DB1C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4639B5-6567-4B99-88C7-81198EABEEC9}"/>
              </a:ext>
            </a:extLst>
          </p:cNvPr>
          <p:cNvSpPr>
            <a:spLocks noGrp="1"/>
          </p:cNvSpPr>
          <p:nvPr>
            <p:ph type="title"/>
          </p:nvPr>
        </p:nvSpPr>
        <p:spPr>
          <a:xfrm>
            <a:off x="3967315" y="479322"/>
            <a:ext cx="4689988" cy="2764512"/>
          </a:xfrm>
        </p:spPr>
        <p:txBody>
          <a:bodyPr vert="horz" lIns="91440" tIns="45720" rIns="91440" bIns="45720" rtlCol="0" anchor="b">
            <a:normAutofit/>
          </a:bodyPr>
          <a:lstStyle/>
          <a:p>
            <a:pPr defTabSz="914400"/>
            <a:r>
              <a:rPr lang="en-US" sz="6200" spc="-50" dirty="0">
                <a:solidFill>
                  <a:schemeClr val="tx1">
                    <a:lumMod val="85000"/>
                    <a:lumOff val="15000"/>
                  </a:schemeClr>
                </a:solidFill>
              </a:rPr>
              <a:t>Should they Stay or Should they Go?</a:t>
            </a:r>
          </a:p>
        </p:txBody>
      </p:sp>
      <p:pic>
        <p:nvPicPr>
          <p:cNvPr id="3" name="Picture 2" descr="Meningococcal Photos">
            <a:extLst>
              <a:ext uri="{FF2B5EF4-FFF2-40B4-BE49-F238E27FC236}">
                <a16:creationId xmlns:a16="http://schemas.microsoft.com/office/drawing/2014/main" id="{183F9362-B742-41F5-8585-D692D9CBC9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2568" y="465540"/>
            <a:ext cx="2546848" cy="3815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C14B5A7D-B352-42F9-83F6-4AF14C1BAE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325755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03ABE8C-6A7E-4C35-B74C-CE45DA0B5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431B6D19-39C5-45BF-8B25-29192C5D1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40105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463546" y="1"/>
            <a:ext cx="4765301" cy="4746593"/>
          </a:xfrm>
          <a:prstGeom prst="rect">
            <a:avLst/>
          </a:prstGeom>
        </p:spPr>
      </p:pic>
      <p:sp>
        <p:nvSpPr>
          <p:cNvPr id="24" name="TextBox 23"/>
          <p:cNvSpPr txBox="1"/>
          <p:nvPr/>
        </p:nvSpPr>
        <p:spPr>
          <a:xfrm>
            <a:off x="6072935" y="1115410"/>
            <a:ext cx="2527487" cy="1331134"/>
          </a:xfrm>
          <a:prstGeom prst="rect">
            <a:avLst/>
          </a:prstGeom>
          <a:noFill/>
        </p:spPr>
        <p:txBody>
          <a:bodyPr wrap="none" lIns="68580" tIns="34290" rIns="68580" bIns="34290" rtlCol="0">
            <a:spAutoFit/>
          </a:bodyPr>
          <a:lstStyle/>
          <a:p>
            <a:r>
              <a:rPr lang="en-US" sz="4100" dirty="0"/>
              <a:t>Questions?</a:t>
            </a:r>
          </a:p>
          <a:p>
            <a:r>
              <a:rPr lang="en-US" sz="4100" dirty="0"/>
              <a:t> </a:t>
            </a:r>
          </a:p>
        </p:txBody>
      </p:sp>
    </p:spTree>
    <p:extLst>
      <p:ext uri="{BB962C8B-B14F-4D97-AF65-F5344CB8AC3E}">
        <p14:creationId xmlns:p14="http://schemas.microsoft.com/office/powerpoint/2010/main" val="241381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5CA7-F298-4DC1-8D5F-3A18F067D409}"/>
              </a:ext>
            </a:extLst>
          </p:cNvPr>
          <p:cNvSpPr>
            <a:spLocks noGrp="1"/>
          </p:cNvSpPr>
          <p:nvPr>
            <p:ph type="title"/>
          </p:nvPr>
        </p:nvSpPr>
        <p:spPr>
          <a:xfrm>
            <a:off x="5047500" y="1323974"/>
            <a:ext cx="3609804" cy="2628901"/>
          </a:xfrm>
        </p:spPr>
        <p:txBody>
          <a:bodyPr vert="horz" lIns="91440" tIns="45720" rIns="91440" bIns="45720" rtlCol="0" anchor="b">
            <a:normAutofit fontScale="90000"/>
          </a:bodyPr>
          <a:lstStyle/>
          <a:p>
            <a:pPr defTabSz="914400"/>
            <a:r>
              <a:rPr lang="en-US" sz="4000" spc="-50" dirty="0">
                <a:solidFill>
                  <a:schemeClr val="tx1">
                    <a:lumMod val="85000"/>
                    <a:lumOff val="15000"/>
                  </a:schemeClr>
                </a:solidFill>
              </a:rPr>
              <a:t>What is this rash?</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A) Nummular Eczema</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B)  Pityriasis Rosea</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C) Tinea Corporis</a:t>
            </a:r>
            <a:br>
              <a:rPr lang="en-US" sz="2000" spc="-50" dirty="0">
                <a:solidFill>
                  <a:schemeClr val="tx1">
                    <a:lumMod val="85000"/>
                    <a:lumOff val="15000"/>
                  </a:schemeClr>
                </a:solidFill>
              </a:rPr>
            </a:br>
            <a:br>
              <a:rPr lang="en-US" sz="2000" spc="-50" dirty="0">
                <a:solidFill>
                  <a:schemeClr val="tx1">
                    <a:lumMod val="85000"/>
                    <a:lumOff val="15000"/>
                  </a:schemeClr>
                </a:solidFill>
              </a:rPr>
            </a:br>
            <a:r>
              <a:rPr lang="en-US" sz="2000" spc="-50" dirty="0">
                <a:solidFill>
                  <a:schemeClr val="tx1">
                    <a:lumMod val="85000"/>
                    <a:lumOff val="15000"/>
                  </a:schemeClr>
                </a:solidFill>
              </a:rPr>
              <a:t>D) Urticaria</a:t>
            </a:r>
            <a:br>
              <a:rPr lang="en-US" sz="2000" spc="-50" dirty="0">
                <a:solidFill>
                  <a:schemeClr val="tx1">
                    <a:lumMod val="85000"/>
                    <a:lumOff val="15000"/>
                  </a:schemeClr>
                </a:solidFill>
              </a:rPr>
            </a:br>
            <a:br>
              <a:rPr lang="en-US" sz="2000" spc="-50" dirty="0">
                <a:solidFill>
                  <a:schemeClr val="tx1">
                    <a:lumMod val="85000"/>
                    <a:lumOff val="15000"/>
                  </a:schemeClr>
                </a:solidFill>
              </a:rPr>
            </a:br>
            <a:br>
              <a:rPr lang="en-US" sz="2000" spc="-50" dirty="0">
                <a:solidFill>
                  <a:schemeClr val="tx1">
                    <a:lumMod val="85000"/>
                    <a:lumOff val="15000"/>
                  </a:schemeClr>
                </a:solidFill>
              </a:rPr>
            </a:br>
            <a:endParaRPr lang="en-US" sz="2000" spc="-50" dirty="0">
              <a:solidFill>
                <a:schemeClr val="tx1">
                  <a:lumMod val="85000"/>
                  <a:lumOff val="15000"/>
                </a:schemeClr>
              </a:solidFill>
            </a:endParaRPr>
          </a:p>
        </p:txBody>
      </p:sp>
      <p:pic>
        <p:nvPicPr>
          <p:cNvPr id="8" name="Graphic 7" descr="Parent and Child">
            <a:extLst>
              <a:ext uri="{FF2B5EF4-FFF2-40B4-BE49-F238E27FC236}">
                <a16:creationId xmlns:a16="http://schemas.microsoft.com/office/drawing/2014/main" id="{90798BB8-8A60-4818-BEFA-1142296EF6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441" y="480060"/>
            <a:ext cx="3790617" cy="3790617"/>
          </a:xfrm>
          <a:prstGeom prst="rect">
            <a:avLst/>
          </a:prstGeom>
        </p:spPr>
      </p:pic>
    </p:spTree>
    <p:extLst>
      <p:ext uri="{BB962C8B-B14F-4D97-AF65-F5344CB8AC3E}">
        <p14:creationId xmlns:p14="http://schemas.microsoft.com/office/powerpoint/2010/main" val="301726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Tinea Corporis (Ringworm)</a:t>
            </a:r>
          </a:p>
        </p:txBody>
      </p:sp>
      <p:sp>
        <p:nvSpPr>
          <p:cNvPr id="3" name="Content Placeholder 2"/>
          <p:cNvSpPr>
            <a:spLocks noGrp="1"/>
          </p:cNvSpPr>
          <p:nvPr>
            <p:ph idx="1"/>
          </p:nvPr>
        </p:nvSpPr>
        <p:spPr>
          <a:xfrm>
            <a:off x="822960" y="1384299"/>
            <a:ext cx="7543800" cy="440104"/>
          </a:xfrm>
        </p:spPr>
        <p:txBody>
          <a:bodyPr/>
          <a:lstStyle/>
          <a:p>
            <a:endParaRPr lang="en-US"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265" y="1303020"/>
            <a:ext cx="1994557" cy="1538777"/>
          </a:xfrm>
          <a:prstGeom prst="rect">
            <a:avLst/>
          </a:prstGeom>
        </p:spPr>
      </p:pic>
      <p:sp>
        <p:nvSpPr>
          <p:cNvPr id="16" name="TextBox 15"/>
          <p:cNvSpPr txBox="1"/>
          <p:nvPr/>
        </p:nvSpPr>
        <p:spPr>
          <a:xfrm>
            <a:off x="460375" y="1384299"/>
            <a:ext cx="4532313" cy="4547399"/>
          </a:xfrm>
          <a:prstGeom prst="rect">
            <a:avLst/>
          </a:prstGeom>
          <a:noFill/>
        </p:spPr>
        <p:txBody>
          <a:bodyPr wrap="square" lIns="68580" tIns="34290" rIns="68580" bIns="34290" rtlCol="0">
            <a:spAutoFit/>
          </a:bodyPr>
          <a:lstStyle/>
          <a:p>
            <a:pPr marL="257175" indent="-257175">
              <a:buFont typeface="Arial"/>
              <a:buChar char="•"/>
            </a:pPr>
            <a:r>
              <a:rPr lang="en-US" sz="1500" dirty="0"/>
              <a:t>Lesions are erythematous, ring-shaped and are sharply marginated with a scaly border.</a:t>
            </a:r>
            <a:endParaRPr lang="en-US" dirty="0"/>
          </a:p>
          <a:p>
            <a:pPr marL="257175" indent="-257175">
              <a:buFont typeface="Arial"/>
              <a:buChar char="•"/>
            </a:pPr>
            <a:r>
              <a:rPr lang="en-US" sz="1500" dirty="0"/>
              <a:t>Develops when dermatophytic fungi invade the outer skin layers at the affected body region.</a:t>
            </a:r>
          </a:p>
          <a:p>
            <a:endParaRPr lang="en-US" dirty="0"/>
          </a:p>
          <a:p>
            <a:r>
              <a:rPr lang="en-US" dirty="0"/>
              <a:t>	</a:t>
            </a:r>
            <a:r>
              <a:rPr lang="en-US" b="1" dirty="0">
                <a:solidFill>
                  <a:srgbClr val="FC6102"/>
                </a:solidFill>
              </a:rPr>
              <a:t>Tinea Capitis</a:t>
            </a:r>
            <a:r>
              <a:rPr lang="en-US" dirty="0">
                <a:solidFill>
                  <a:srgbClr val="FC6102"/>
                </a:solidFill>
              </a:rPr>
              <a:t>: </a:t>
            </a:r>
            <a:r>
              <a:rPr lang="en-US" dirty="0"/>
              <a:t>ringworm of scalp</a:t>
            </a:r>
          </a:p>
          <a:p>
            <a:r>
              <a:rPr lang="en-US" dirty="0"/>
              <a:t>	</a:t>
            </a:r>
            <a:r>
              <a:rPr lang="en-US" b="1" dirty="0">
                <a:solidFill>
                  <a:srgbClr val="FC6102"/>
                </a:solidFill>
              </a:rPr>
              <a:t>Tinea Corporis: </a:t>
            </a:r>
            <a:r>
              <a:rPr lang="en-US" dirty="0"/>
              <a:t>ringworm of body</a:t>
            </a:r>
          </a:p>
          <a:p>
            <a:r>
              <a:rPr lang="en-US" dirty="0"/>
              <a:t>	</a:t>
            </a:r>
            <a:r>
              <a:rPr lang="en-US" b="1" dirty="0">
                <a:solidFill>
                  <a:srgbClr val="FC6102"/>
                </a:solidFill>
              </a:rPr>
              <a:t>Tinea Cruris: </a:t>
            </a:r>
            <a:r>
              <a:rPr lang="en-US" dirty="0"/>
              <a:t>jock itch</a:t>
            </a:r>
          </a:p>
          <a:p>
            <a:r>
              <a:rPr lang="en-US" dirty="0"/>
              <a:t>	</a:t>
            </a:r>
            <a:r>
              <a:rPr lang="en-US" b="1" dirty="0">
                <a:solidFill>
                  <a:srgbClr val="FC6102"/>
                </a:solidFill>
              </a:rPr>
              <a:t>Tinea Pedis</a:t>
            </a:r>
            <a:r>
              <a:rPr lang="en-US" dirty="0">
                <a:solidFill>
                  <a:srgbClr val="FC6102"/>
                </a:solidFill>
              </a:rPr>
              <a:t>: </a:t>
            </a:r>
            <a:r>
              <a:rPr lang="en-US" dirty="0"/>
              <a:t>ringworm of the feet</a:t>
            </a:r>
          </a:p>
          <a:p>
            <a:endParaRPr lang="en-US" sz="1500" dirty="0"/>
          </a:p>
          <a:p>
            <a:pPr marL="257175" indent="-257175">
              <a:buFont typeface="Arial"/>
              <a:buChar char="•"/>
            </a:pPr>
            <a:r>
              <a:rPr lang="en-US" sz="1500" dirty="0"/>
              <a:t>Acquired by direct skin contact with an infected individual or animal, contact with fomites, or from secondary spread from other sites of dermatophyte infection.</a:t>
            </a:r>
          </a:p>
          <a:p>
            <a:endParaRPr lang="en-US" sz="1500" dirty="0"/>
          </a:p>
          <a:p>
            <a:endParaRPr lang="en-US" sz="1500" dirty="0"/>
          </a:p>
          <a:p>
            <a:r>
              <a:rPr lang="en-US" dirty="0"/>
              <a:t>	</a:t>
            </a:r>
          </a:p>
          <a:p>
            <a:endParaRPr lang="en-US" dirty="0"/>
          </a:p>
          <a:p>
            <a:r>
              <a:rPr lang="en-US" dirty="0"/>
              <a:t> </a:t>
            </a:r>
          </a:p>
          <a:p>
            <a:endParaRPr lang="en-US" dirty="0"/>
          </a:p>
        </p:txBody>
      </p:sp>
      <p:pic>
        <p:nvPicPr>
          <p:cNvPr id="4" name="Picture 3" descr="Unknown-7.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131" y="2841797"/>
            <a:ext cx="2261144" cy="1709397"/>
          </a:xfrm>
          <a:prstGeom prst="rect">
            <a:avLst/>
          </a:prstGeom>
        </p:spPr>
      </p:pic>
      <p:pic>
        <p:nvPicPr>
          <p:cNvPr id="6" name="Picture 5"/>
          <p:cNvPicPr>
            <a:picLocks noChangeAspect="1"/>
          </p:cNvPicPr>
          <p:nvPr/>
        </p:nvPicPr>
        <p:blipFill>
          <a:blip r:embed="rId5"/>
          <a:stretch>
            <a:fillRect/>
          </a:stretch>
        </p:blipFill>
        <p:spPr>
          <a:xfrm>
            <a:off x="4945950" y="1514350"/>
            <a:ext cx="2294240" cy="1727324"/>
          </a:xfrm>
          <a:prstGeom prst="rect">
            <a:avLst/>
          </a:prstGeom>
        </p:spPr>
      </p:pic>
    </p:spTree>
    <p:extLst>
      <p:ext uri="{BB962C8B-B14F-4D97-AF65-F5344CB8AC3E}">
        <p14:creationId xmlns:p14="http://schemas.microsoft.com/office/powerpoint/2010/main" val="2000696135"/>
      </p:ext>
    </p:extLst>
  </p:cSld>
  <p:clrMapOvr>
    <a:masterClrMapping/>
  </p:clrMapOvr>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8666</Words>
  <Application>Microsoft Office PowerPoint</Application>
  <PresentationFormat>On-screen Show (16:9)</PresentationFormat>
  <Paragraphs>574</Paragraphs>
  <Slides>72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Calibri Light</vt:lpstr>
      <vt:lpstr>Courier New</vt:lpstr>
      <vt:lpstr>Wingdings</vt:lpstr>
      <vt:lpstr>Retrospect</vt:lpstr>
      <vt:lpstr>  Name that Rash— Common Pediatric Skin Problems</vt:lpstr>
      <vt:lpstr>Objectives</vt:lpstr>
      <vt:lpstr>Rashes</vt:lpstr>
      <vt:lpstr>Case Study</vt:lpstr>
      <vt:lpstr>What is this rash?  A) Eczema  B) Viral Exanthem  C) Bed Bugs  D) Henoch-Schonlein Purpura (HSP)   </vt:lpstr>
      <vt:lpstr>Atopic Dermatitis (Eczema)</vt:lpstr>
      <vt:lpstr>Case Study</vt:lpstr>
      <vt:lpstr>What is this rash?  A) Nummular Eczema  B)  Pityriasis Rosea  C) Tinea Corporis  D) Urticaria   </vt:lpstr>
      <vt:lpstr>Tinea Corporis (Ringworm)</vt:lpstr>
      <vt:lpstr>Question</vt:lpstr>
      <vt:lpstr>Tinea Corporis – Management </vt:lpstr>
      <vt:lpstr>Tinea Corporis-Prevention</vt:lpstr>
      <vt:lpstr>Case Study</vt:lpstr>
      <vt:lpstr>What is this rash?  A) Contact Dermatitis  B) Urticaria or Hives  C) Henoch-Schonlein Purpura (HSP)  D) Insect Bites   </vt:lpstr>
      <vt:lpstr>Urticaria (Hives)</vt:lpstr>
      <vt:lpstr>Treatment of Hives</vt:lpstr>
      <vt:lpstr>Case Study</vt:lpstr>
      <vt:lpstr>What is this rash?  A) Systemic Lupus Erythematosus  B)  Measles  C) Roseola  D) Erythema Infectiosum   </vt:lpstr>
      <vt:lpstr>Fifth Disease (Erythema Infectiosum)</vt:lpstr>
      <vt:lpstr>Fifth Disease (Erythema Infectiosum)</vt:lpstr>
      <vt:lpstr>Case Study</vt:lpstr>
      <vt:lpstr>What is this rash?  A) Hand, Foot, &amp; Mouth  B)  Herpangina  C) Herpes Zoster  D) Herpes Simplex   </vt:lpstr>
      <vt:lpstr>Hand, Foot, &amp; Mouth Disease (HFM)</vt:lpstr>
      <vt:lpstr>Question</vt:lpstr>
      <vt:lpstr>Hand, Foot, &amp; Mouth Teaching</vt:lpstr>
      <vt:lpstr>Case Study</vt:lpstr>
      <vt:lpstr>What is this rash?  A) Scabies  B) Hand, Foot, &amp; Mouth  C) Herpes Simplex  D) Impetigo   </vt:lpstr>
      <vt:lpstr>Impetigo </vt:lpstr>
      <vt:lpstr>Case Study</vt:lpstr>
      <vt:lpstr>What is this rash?  A) Scabies  B) Chicken Pox  C) Bed Bugs  D) Hives   </vt:lpstr>
      <vt:lpstr>Bed Bugs</vt:lpstr>
      <vt:lpstr>Treatment for Bed Bugs</vt:lpstr>
      <vt:lpstr>Prevention of Bed Bugs</vt:lpstr>
      <vt:lpstr>Case Study</vt:lpstr>
      <vt:lpstr>What is this rash?  A) Pityriasis Rosea  B) Poison Ivy  C) Tinea Corporis  D) Tinea Versicolor   </vt:lpstr>
      <vt:lpstr>Pityriasis Rosea</vt:lpstr>
      <vt:lpstr>Varicella (Chicken Pox)</vt:lpstr>
      <vt:lpstr>Treatment</vt:lpstr>
      <vt:lpstr>Differences Between Chickenpox &amp; Shingles</vt:lpstr>
      <vt:lpstr>Shingles (Herpes Zoster)</vt:lpstr>
      <vt:lpstr>Case Study</vt:lpstr>
      <vt:lpstr>What is this rash?  A) Folliculitis  B) Skin Tags  C) Flat Warts  D) Molluscum Contagiosum   </vt:lpstr>
      <vt:lpstr>Molluscum Contagiosum</vt:lpstr>
      <vt:lpstr>Case Study</vt:lpstr>
      <vt:lpstr>What is this rash?  A) Erythema Multiforme  B) Cellulitis  C) Lyme Disease  D) Nummular Eczema    </vt:lpstr>
      <vt:lpstr>Lyme Disease</vt:lpstr>
      <vt:lpstr>Early Disseminated &amp; Late Disease</vt:lpstr>
      <vt:lpstr>Treatment of Lyme Disease</vt:lpstr>
      <vt:lpstr>Case Study</vt:lpstr>
      <vt:lpstr>What is this rash?   A) Measles  B) Scarlatina  C) Viral Exanthem  D) Urticaria    </vt:lpstr>
      <vt:lpstr>Scarlet Fever (Scarlatina)</vt:lpstr>
      <vt:lpstr>Case Study</vt:lpstr>
      <vt:lpstr>What is this rash?   A) Eczema  B) Psoriasis   C) Herpes Simplex  D) Scabies   </vt:lpstr>
      <vt:lpstr>Scabies</vt:lpstr>
      <vt:lpstr>Scabies-Treatment</vt:lpstr>
      <vt:lpstr>Question</vt:lpstr>
      <vt:lpstr>Triaging Rashes</vt:lpstr>
      <vt:lpstr>RED FLAGS</vt:lpstr>
      <vt:lpstr>RED FLAGS</vt:lpstr>
      <vt:lpstr>RED FLAGS</vt:lpstr>
      <vt:lpstr>RED FLAGS</vt:lpstr>
      <vt:lpstr>Should they Stay or Should they Go?</vt:lpstr>
      <vt:lpstr>Should they Stay or Should they Go?</vt:lpstr>
      <vt:lpstr>Should they Stay or Should they Go?</vt:lpstr>
      <vt:lpstr>Should they Stay or Should they Go?</vt:lpstr>
      <vt:lpstr>Should they Stay or Should they Go?</vt:lpstr>
      <vt:lpstr>Should they Stay or Should they Go?</vt:lpstr>
      <vt:lpstr>Should they Stay or Should they Go?</vt:lpstr>
      <vt:lpstr>Should they Stay or Should they Go?</vt:lpstr>
      <vt:lpstr>Should they Stay or Should they Go?</vt:lpstr>
      <vt:lpstr>Should they Stay or Should they Go?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that Rash— Common Pediatric Skin Problems</dc:title>
  <dc:creator>Schembari, Melissa</dc:creator>
  <cp:lastModifiedBy>Schembari, Melissa</cp:lastModifiedBy>
  <cp:revision>9</cp:revision>
  <dcterms:created xsi:type="dcterms:W3CDTF">2021-04-29T03:40:06Z</dcterms:created>
  <dcterms:modified xsi:type="dcterms:W3CDTF">2022-04-13T01:56:41Z</dcterms:modified>
</cp:coreProperties>
</file>