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0" r:id="rId2"/>
    <p:sldId id="316" r:id="rId3"/>
    <p:sldId id="257" r:id="rId4"/>
    <p:sldId id="258" r:id="rId5"/>
    <p:sldId id="259" r:id="rId6"/>
    <p:sldId id="260" r:id="rId7"/>
    <p:sldId id="261" r:id="rId8"/>
    <p:sldId id="317" r:id="rId9"/>
    <p:sldId id="263" r:id="rId10"/>
    <p:sldId id="262" r:id="rId11"/>
    <p:sldId id="265" r:id="rId12"/>
    <p:sldId id="264" r:id="rId13"/>
    <p:sldId id="267" r:id="rId14"/>
    <p:sldId id="266" r:id="rId15"/>
    <p:sldId id="268" r:id="rId16"/>
    <p:sldId id="269" r:id="rId17"/>
    <p:sldId id="273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71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B916F-85E6-4A52-88E1-84AF2BA7F9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3C64DE-5D27-4980-BEFD-5791DD5B123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High WBC count and immunosuppression – Fever</a:t>
          </a:r>
        </a:p>
      </dgm:t>
    </dgm:pt>
    <dgm:pt modelId="{BCAE296E-8D01-4F35-B8E2-6580FBF6CF9E}" type="parTrans" cxnId="{C5C8E8CC-DBE0-43A3-82DD-42F36450F63E}">
      <dgm:prSet/>
      <dgm:spPr/>
      <dgm:t>
        <a:bodyPr/>
        <a:lstStyle/>
        <a:p>
          <a:endParaRPr lang="en-US"/>
        </a:p>
      </dgm:t>
    </dgm:pt>
    <dgm:pt modelId="{45EFE977-37BB-46D5-81EC-6BC422AFE8F3}" type="sibTrans" cxnId="{C5C8E8CC-DBE0-43A3-82DD-42F36450F63E}">
      <dgm:prSet/>
      <dgm:spPr/>
      <dgm:t>
        <a:bodyPr/>
        <a:lstStyle/>
        <a:p>
          <a:endParaRPr lang="en-US"/>
        </a:p>
      </dgm:t>
    </dgm:pt>
    <dgm:pt modelId="{0C8FCB3A-4F6B-45D4-B9B0-68C9996E3556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Anemia – Pale, tired</a:t>
          </a:r>
        </a:p>
      </dgm:t>
    </dgm:pt>
    <dgm:pt modelId="{56A95923-A109-4AF8-BD87-69F454603959}" type="parTrans" cxnId="{8F4DE2DE-09A1-4502-8C99-28AC8C6C3FDA}">
      <dgm:prSet/>
      <dgm:spPr/>
      <dgm:t>
        <a:bodyPr/>
        <a:lstStyle/>
        <a:p>
          <a:endParaRPr lang="en-US"/>
        </a:p>
      </dgm:t>
    </dgm:pt>
    <dgm:pt modelId="{F7765199-4E0D-4463-9AB0-E974A4BB3CF2}" type="sibTrans" cxnId="{8F4DE2DE-09A1-4502-8C99-28AC8C6C3FDA}">
      <dgm:prSet/>
      <dgm:spPr/>
      <dgm:t>
        <a:bodyPr/>
        <a:lstStyle/>
        <a:p>
          <a:endParaRPr lang="en-US"/>
        </a:p>
      </dgm:t>
    </dgm:pt>
    <dgm:pt modelId="{676D4329-30E9-4BB3-90FF-15495D0B83A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Low platelets – Bruising. </a:t>
          </a:r>
        </a:p>
      </dgm:t>
    </dgm:pt>
    <dgm:pt modelId="{F8F21D6F-BF5D-4C75-A677-C16210D3C6E8}" type="parTrans" cxnId="{61DDFC04-EE88-49BA-8398-5574A3FE2970}">
      <dgm:prSet/>
      <dgm:spPr/>
      <dgm:t>
        <a:bodyPr/>
        <a:lstStyle/>
        <a:p>
          <a:endParaRPr lang="en-US"/>
        </a:p>
      </dgm:t>
    </dgm:pt>
    <dgm:pt modelId="{157A9B90-C009-42B0-9538-1D863D69816F}" type="sibTrans" cxnId="{61DDFC04-EE88-49BA-8398-5574A3FE2970}">
      <dgm:prSet/>
      <dgm:spPr/>
      <dgm:t>
        <a:bodyPr/>
        <a:lstStyle/>
        <a:p>
          <a:endParaRPr lang="en-US"/>
        </a:p>
      </dgm:t>
    </dgm:pt>
    <dgm:pt modelId="{A595D391-E384-49A4-AC30-AA2B1C9FA479}" type="pres">
      <dgm:prSet presAssocID="{91AB916F-85E6-4A52-88E1-84AF2BA7F9AA}" presName="linear" presStyleCnt="0">
        <dgm:presLayoutVars>
          <dgm:animLvl val="lvl"/>
          <dgm:resizeHandles val="exact"/>
        </dgm:presLayoutVars>
      </dgm:prSet>
      <dgm:spPr/>
    </dgm:pt>
    <dgm:pt modelId="{7D3125E2-2BD2-435F-80E4-3D629A472BA8}" type="pres">
      <dgm:prSet presAssocID="{DE3C64DE-5D27-4980-BEFD-5791DD5B12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ADE9D0-693B-44AA-96AB-F09503D7C889}" type="pres">
      <dgm:prSet presAssocID="{45EFE977-37BB-46D5-81EC-6BC422AFE8F3}" presName="spacer" presStyleCnt="0"/>
      <dgm:spPr/>
    </dgm:pt>
    <dgm:pt modelId="{CE390495-AD76-4235-ABC2-15C40D05BBE5}" type="pres">
      <dgm:prSet presAssocID="{0C8FCB3A-4F6B-45D4-B9B0-68C9996E35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66AC5-CD9F-45A0-AC88-E2F10B47EACE}" type="pres">
      <dgm:prSet presAssocID="{F7765199-4E0D-4463-9AB0-E974A4BB3CF2}" presName="spacer" presStyleCnt="0"/>
      <dgm:spPr/>
    </dgm:pt>
    <dgm:pt modelId="{6850F536-DD87-4806-90BA-31B713815917}" type="pres">
      <dgm:prSet presAssocID="{676D4329-30E9-4BB3-90FF-15495D0B83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733101-BFB2-4161-A3E3-C595433F1E80}" type="presOf" srcId="{DE3C64DE-5D27-4980-BEFD-5791DD5B1238}" destId="{7D3125E2-2BD2-435F-80E4-3D629A472BA8}" srcOrd="0" destOrd="0" presId="urn:microsoft.com/office/officeart/2005/8/layout/vList2"/>
    <dgm:cxn modelId="{61DDFC04-EE88-49BA-8398-5574A3FE2970}" srcId="{91AB916F-85E6-4A52-88E1-84AF2BA7F9AA}" destId="{676D4329-30E9-4BB3-90FF-15495D0B83A1}" srcOrd="2" destOrd="0" parTransId="{F8F21D6F-BF5D-4C75-A677-C16210D3C6E8}" sibTransId="{157A9B90-C009-42B0-9538-1D863D69816F}"/>
    <dgm:cxn modelId="{D0DD0843-D5A1-40AA-AB2D-81D141F33F42}" type="presOf" srcId="{676D4329-30E9-4BB3-90FF-15495D0B83A1}" destId="{6850F536-DD87-4806-90BA-31B713815917}" srcOrd="0" destOrd="0" presId="urn:microsoft.com/office/officeart/2005/8/layout/vList2"/>
    <dgm:cxn modelId="{79F8D3A1-5027-4937-BE3A-BFD424192B49}" type="presOf" srcId="{0C8FCB3A-4F6B-45D4-B9B0-68C9996E3556}" destId="{CE390495-AD76-4235-ABC2-15C40D05BBE5}" srcOrd="0" destOrd="0" presId="urn:microsoft.com/office/officeart/2005/8/layout/vList2"/>
    <dgm:cxn modelId="{16AEB8B1-CAAD-4228-B6C2-2AC655A89F7B}" type="presOf" srcId="{91AB916F-85E6-4A52-88E1-84AF2BA7F9AA}" destId="{A595D391-E384-49A4-AC30-AA2B1C9FA479}" srcOrd="0" destOrd="0" presId="urn:microsoft.com/office/officeart/2005/8/layout/vList2"/>
    <dgm:cxn modelId="{C5C8E8CC-DBE0-43A3-82DD-42F36450F63E}" srcId="{91AB916F-85E6-4A52-88E1-84AF2BA7F9AA}" destId="{DE3C64DE-5D27-4980-BEFD-5791DD5B1238}" srcOrd="0" destOrd="0" parTransId="{BCAE296E-8D01-4F35-B8E2-6580FBF6CF9E}" sibTransId="{45EFE977-37BB-46D5-81EC-6BC422AFE8F3}"/>
    <dgm:cxn modelId="{8F4DE2DE-09A1-4502-8C99-28AC8C6C3FDA}" srcId="{91AB916F-85E6-4A52-88E1-84AF2BA7F9AA}" destId="{0C8FCB3A-4F6B-45D4-B9B0-68C9996E3556}" srcOrd="1" destOrd="0" parTransId="{56A95923-A109-4AF8-BD87-69F454603959}" sibTransId="{F7765199-4E0D-4463-9AB0-E974A4BB3CF2}"/>
    <dgm:cxn modelId="{DF5C81CC-EBA9-4506-BCB6-2B490AEE8B54}" type="presParOf" srcId="{A595D391-E384-49A4-AC30-AA2B1C9FA479}" destId="{7D3125E2-2BD2-435F-80E4-3D629A472BA8}" srcOrd="0" destOrd="0" presId="urn:microsoft.com/office/officeart/2005/8/layout/vList2"/>
    <dgm:cxn modelId="{332D272B-96CA-497A-9890-42D9726DE197}" type="presParOf" srcId="{A595D391-E384-49A4-AC30-AA2B1C9FA479}" destId="{37ADE9D0-693B-44AA-96AB-F09503D7C889}" srcOrd="1" destOrd="0" presId="urn:microsoft.com/office/officeart/2005/8/layout/vList2"/>
    <dgm:cxn modelId="{DF518950-0DC1-40BC-BE51-E9654794B862}" type="presParOf" srcId="{A595D391-E384-49A4-AC30-AA2B1C9FA479}" destId="{CE390495-AD76-4235-ABC2-15C40D05BBE5}" srcOrd="2" destOrd="0" presId="urn:microsoft.com/office/officeart/2005/8/layout/vList2"/>
    <dgm:cxn modelId="{0F051221-6FBF-4FCC-8B44-4BC7EB840B57}" type="presParOf" srcId="{A595D391-E384-49A4-AC30-AA2B1C9FA479}" destId="{0EC66AC5-CD9F-45A0-AC88-E2F10B47EACE}" srcOrd="3" destOrd="0" presId="urn:microsoft.com/office/officeart/2005/8/layout/vList2"/>
    <dgm:cxn modelId="{5BA8A5AD-5F65-4E33-B7E6-25A276152C34}" type="presParOf" srcId="{A595D391-E384-49A4-AC30-AA2B1C9FA479}" destId="{6850F536-DD87-4806-90BA-31B7138159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4C3CF-7573-44E1-BC3C-0950DAEAE5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05D03D-7890-46F7-BBBD-6E6B0996083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For Acute lymphoblastic Leukemia the patient can be taking chemotherapy and be in school</a:t>
          </a:r>
        </a:p>
      </dgm:t>
    </dgm:pt>
    <dgm:pt modelId="{6A8BF565-D617-4B63-A66E-858A993492F9}" type="parTrans" cxnId="{F275B6CD-8D51-41A2-AC81-499B1DA55767}">
      <dgm:prSet/>
      <dgm:spPr/>
      <dgm:t>
        <a:bodyPr/>
        <a:lstStyle/>
        <a:p>
          <a:endParaRPr lang="en-US"/>
        </a:p>
      </dgm:t>
    </dgm:pt>
    <dgm:pt modelId="{137D1E6A-597A-47AF-865A-F780286779DA}" type="sibTrans" cxnId="{F275B6CD-8D51-41A2-AC81-499B1DA55767}">
      <dgm:prSet/>
      <dgm:spPr/>
      <dgm:t>
        <a:bodyPr/>
        <a:lstStyle/>
        <a:p>
          <a:endParaRPr lang="en-US"/>
        </a:p>
      </dgm:t>
    </dgm:pt>
    <dgm:pt modelId="{EF385F84-E20A-4DF7-BBAE-9A59CD1F2682}">
      <dgm:prSet/>
      <dgm:spPr>
        <a:solidFill>
          <a:schemeClr val="accent2"/>
        </a:solidFill>
      </dgm:spPr>
      <dgm:t>
        <a:bodyPr/>
        <a:lstStyle/>
        <a:p>
          <a:r>
            <a:rPr lang="en-US"/>
            <a:t>These kids are immunocompromised</a:t>
          </a:r>
        </a:p>
      </dgm:t>
    </dgm:pt>
    <dgm:pt modelId="{F9C1E641-0074-489D-B643-2688F99F467C}" type="parTrans" cxnId="{E41DA859-8C17-4207-9B6E-FBFF7BF31035}">
      <dgm:prSet/>
      <dgm:spPr/>
      <dgm:t>
        <a:bodyPr/>
        <a:lstStyle/>
        <a:p>
          <a:endParaRPr lang="en-US"/>
        </a:p>
      </dgm:t>
    </dgm:pt>
    <dgm:pt modelId="{D0F1A831-C2DE-45CE-B6B7-FBDD18CF3073}" type="sibTrans" cxnId="{E41DA859-8C17-4207-9B6E-FBFF7BF31035}">
      <dgm:prSet/>
      <dgm:spPr/>
      <dgm:t>
        <a:bodyPr/>
        <a:lstStyle/>
        <a:p>
          <a:endParaRPr lang="en-US"/>
        </a:p>
      </dgm:t>
    </dgm:pt>
    <dgm:pt modelId="{F322D727-44A3-4F84-8BCD-5D52E01A40E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Any fever &gt;100.4 need to be evaluated and they need IV antibiotics. </a:t>
          </a:r>
        </a:p>
      </dgm:t>
    </dgm:pt>
    <dgm:pt modelId="{1A1DF925-4FBD-4C49-9F82-AF96CFAAE589}" type="parTrans" cxnId="{3BEC51AA-5867-4CAE-A9CE-B724B4C91126}">
      <dgm:prSet/>
      <dgm:spPr/>
      <dgm:t>
        <a:bodyPr/>
        <a:lstStyle/>
        <a:p>
          <a:endParaRPr lang="en-US"/>
        </a:p>
      </dgm:t>
    </dgm:pt>
    <dgm:pt modelId="{79E32BA2-322A-4ACC-A7E4-59594F7E706D}" type="sibTrans" cxnId="{3BEC51AA-5867-4CAE-A9CE-B724B4C91126}">
      <dgm:prSet/>
      <dgm:spPr/>
      <dgm:t>
        <a:bodyPr/>
        <a:lstStyle/>
        <a:p>
          <a:endParaRPr lang="en-US"/>
        </a:p>
      </dgm:t>
    </dgm:pt>
    <dgm:pt modelId="{ADAF820D-4C58-4C03-8E75-921BF4BB0681}" type="pres">
      <dgm:prSet presAssocID="{B434C3CF-7573-44E1-BC3C-0950DAEAE5AA}" presName="linear" presStyleCnt="0">
        <dgm:presLayoutVars>
          <dgm:animLvl val="lvl"/>
          <dgm:resizeHandles val="exact"/>
        </dgm:presLayoutVars>
      </dgm:prSet>
      <dgm:spPr/>
    </dgm:pt>
    <dgm:pt modelId="{AF7470F4-9764-4355-9744-28E13D6AF750}" type="pres">
      <dgm:prSet presAssocID="{1105D03D-7890-46F7-BBBD-6E6B0996083B}" presName="parentText" presStyleLbl="node1" presStyleIdx="0" presStyleCnt="3" custLinFactNeighborY="-37940">
        <dgm:presLayoutVars>
          <dgm:chMax val="0"/>
          <dgm:bulletEnabled val="1"/>
        </dgm:presLayoutVars>
      </dgm:prSet>
      <dgm:spPr/>
    </dgm:pt>
    <dgm:pt modelId="{988D4699-2DA9-478C-A00F-E8EACBDEC769}" type="pres">
      <dgm:prSet presAssocID="{137D1E6A-597A-47AF-865A-F780286779DA}" presName="spacer" presStyleCnt="0"/>
      <dgm:spPr/>
    </dgm:pt>
    <dgm:pt modelId="{F2BD2EF4-2118-4398-894D-E6BEEB8813DC}" type="pres">
      <dgm:prSet presAssocID="{EF385F84-E20A-4DF7-BBAE-9A59CD1F26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897E2D-9FB3-4085-BACC-231DBDC99D9B}" type="pres">
      <dgm:prSet presAssocID="{D0F1A831-C2DE-45CE-B6B7-FBDD18CF3073}" presName="spacer" presStyleCnt="0"/>
      <dgm:spPr/>
    </dgm:pt>
    <dgm:pt modelId="{53ABFB1B-5208-4C23-A7FD-53A5AAFA9400}" type="pres">
      <dgm:prSet presAssocID="{F322D727-44A3-4F84-8BCD-5D52E01A40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63C833-461F-4715-8C71-9BDBF848F825}" type="presOf" srcId="{EF385F84-E20A-4DF7-BBAE-9A59CD1F2682}" destId="{F2BD2EF4-2118-4398-894D-E6BEEB8813DC}" srcOrd="0" destOrd="0" presId="urn:microsoft.com/office/officeart/2005/8/layout/vList2"/>
    <dgm:cxn modelId="{E41DA859-8C17-4207-9B6E-FBFF7BF31035}" srcId="{B434C3CF-7573-44E1-BC3C-0950DAEAE5AA}" destId="{EF385F84-E20A-4DF7-BBAE-9A59CD1F2682}" srcOrd="1" destOrd="0" parTransId="{F9C1E641-0074-489D-B643-2688F99F467C}" sibTransId="{D0F1A831-C2DE-45CE-B6B7-FBDD18CF3073}"/>
    <dgm:cxn modelId="{3BEC51AA-5867-4CAE-A9CE-B724B4C91126}" srcId="{B434C3CF-7573-44E1-BC3C-0950DAEAE5AA}" destId="{F322D727-44A3-4F84-8BCD-5D52E01A40EE}" srcOrd="2" destOrd="0" parTransId="{1A1DF925-4FBD-4C49-9F82-AF96CFAAE589}" sibTransId="{79E32BA2-322A-4ACC-A7E4-59594F7E706D}"/>
    <dgm:cxn modelId="{7A2644BE-1963-40CD-BDF7-461D8072119D}" type="presOf" srcId="{1105D03D-7890-46F7-BBBD-6E6B0996083B}" destId="{AF7470F4-9764-4355-9744-28E13D6AF750}" srcOrd="0" destOrd="0" presId="urn:microsoft.com/office/officeart/2005/8/layout/vList2"/>
    <dgm:cxn modelId="{F275B6CD-8D51-41A2-AC81-499B1DA55767}" srcId="{B434C3CF-7573-44E1-BC3C-0950DAEAE5AA}" destId="{1105D03D-7890-46F7-BBBD-6E6B0996083B}" srcOrd="0" destOrd="0" parTransId="{6A8BF565-D617-4B63-A66E-858A993492F9}" sibTransId="{137D1E6A-597A-47AF-865A-F780286779DA}"/>
    <dgm:cxn modelId="{990371D1-09D5-45DF-99CD-2CEBC398FFA8}" type="presOf" srcId="{B434C3CF-7573-44E1-BC3C-0950DAEAE5AA}" destId="{ADAF820D-4C58-4C03-8E75-921BF4BB0681}" srcOrd="0" destOrd="0" presId="urn:microsoft.com/office/officeart/2005/8/layout/vList2"/>
    <dgm:cxn modelId="{4AAE05D7-3068-4EF3-B32C-27F0CFF28B9C}" type="presOf" srcId="{F322D727-44A3-4F84-8BCD-5D52E01A40EE}" destId="{53ABFB1B-5208-4C23-A7FD-53A5AAFA9400}" srcOrd="0" destOrd="0" presId="urn:microsoft.com/office/officeart/2005/8/layout/vList2"/>
    <dgm:cxn modelId="{BB132BDE-6EE9-4B23-9C74-04964F5E74FF}" type="presParOf" srcId="{ADAF820D-4C58-4C03-8E75-921BF4BB0681}" destId="{AF7470F4-9764-4355-9744-28E13D6AF750}" srcOrd="0" destOrd="0" presId="urn:microsoft.com/office/officeart/2005/8/layout/vList2"/>
    <dgm:cxn modelId="{D5D73FDB-80A8-4D3E-BDD7-206BC8CE89A6}" type="presParOf" srcId="{ADAF820D-4C58-4C03-8E75-921BF4BB0681}" destId="{988D4699-2DA9-478C-A00F-E8EACBDEC769}" srcOrd="1" destOrd="0" presId="urn:microsoft.com/office/officeart/2005/8/layout/vList2"/>
    <dgm:cxn modelId="{739BBCFA-A13C-423A-9F04-C370073FD382}" type="presParOf" srcId="{ADAF820D-4C58-4C03-8E75-921BF4BB0681}" destId="{F2BD2EF4-2118-4398-894D-E6BEEB8813DC}" srcOrd="2" destOrd="0" presId="urn:microsoft.com/office/officeart/2005/8/layout/vList2"/>
    <dgm:cxn modelId="{752975E6-FE63-4B74-9209-69714FEAECF6}" type="presParOf" srcId="{ADAF820D-4C58-4C03-8E75-921BF4BB0681}" destId="{2C897E2D-9FB3-4085-BACC-231DBDC99D9B}" srcOrd="3" destOrd="0" presId="urn:microsoft.com/office/officeart/2005/8/layout/vList2"/>
    <dgm:cxn modelId="{275F17F7-3451-4E0C-B17B-8EC2B5DA24BD}" type="presParOf" srcId="{ADAF820D-4C58-4C03-8E75-921BF4BB0681}" destId="{53ABFB1B-5208-4C23-A7FD-53A5AAFA94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125E2-2BD2-435F-80E4-3D629A472BA8}">
      <dsp:nvSpPr>
        <dsp:cNvPr id="0" name=""/>
        <dsp:cNvSpPr/>
      </dsp:nvSpPr>
      <dsp:spPr>
        <a:xfrm>
          <a:off x="0" y="159299"/>
          <a:ext cx="5486400" cy="13525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High WBC count and immunosuppression – Fever</a:t>
          </a:r>
        </a:p>
      </dsp:txBody>
      <dsp:txXfrm>
        <a:off x="66025" y="225324"/>
        <a:ext cx="5354350" cy="1220470"/>
      </dsp:txXfrm>
    </dsp:sp>
    <dsp:sp modelId="{CE390495-AD76-4235-ABC2-15C40D05BBE5}">
      <dsp:nvSpPr>
        <dsp:cNvPr id="0" name=""/>
        <dsp:cNvSpPr/>
      </dsp:nvSpPr>
      <dsp:spPr>
        <a:xfrm>
          <a:off x="0" y="1609739"/>
          <a:ext cx="5486400" cy="13525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Anemia – Pale, tired</a:t>
          </a:r>
        </a:p>
      </dsp:txBody>
      <dsp:txXfrm>
        <a:off x="66025" y="1675764"/>
        <a:ext cx="5354350" cy="1220470"/>
      </dsp:txXfrm>
    </dsp:sp>
    <dsp:sp modelId="{6850F536-DD87-4806-90BA-31B713815917}">
      <dsp:nvSpPr>
        <dsp:cNvPr id="0" name=""/>
        <dsp:cNvSpPr/>
      </dsp:nvSpPr>
      <dsp:spPr>
        <a:xfrm>
          <a:off x="0" y="3060180"/>
          <a:ext cx="5486400" cy="13525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Low platelets – Bruising. </a:t>
          </a:r>
        </a:p>
      </dsp:txBody>
      <dsp:txXfrm>
        <a:off x="66025" y="3126205"/>
        <a:ext cx="53543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70F4-9764-4355-9744-28E13D6AF750}">
      <dsp:nvSpPr>
        <dsp:cNvPr id="0" name=""/>
        <dsp:cNvSpPr/>
      </dsp:nvSpPr>
      <dsp:spPr>
        <a:xfrm>
          <a:off x="0" y="0"/>
          <a:ext cx="5181600" cy="14297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 Acute lymphoblastic Leukemia the patient can be taking chemotherapy and be in school</a:t>
          </a:r>
        </a:p>
      </dsp:txBody>
      <dsp:txXfrm>
        <a:off x="69794" y="69794"/>
        <a:ext cx="5042012" cy="1290152"/>
      </dsp:txXfrm>
    </dsp:sp>
    <dsp:sp modelId="{F2BD2EF4-2118-4398-894D-E6BEEB8813DC}">
      <dsp:nvSpPr>
        <dsp:cNvPr id="0" name=""/>
        <dsp:cNvSpPr/>
      </dsp:nvSpPr>
      <dsp:spPr>
        <a:xfrm>
          <a:off x="0" y="1533030"/>
          <a:ext cx="5181600" cy="14297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These kids are immunocompromised</a:t>
          </a:r>
        </a:p>
      </dsp:txBody>
      <dsp:txXfrm>
        <a:off x="69794" y="1602824"/>
        <a:ext cx="5042012" cy="1290152"/>
      </dsp:txXfrm>
    </dsp:sp>
    <dsp:sp modelId="{53ABFB1B-5208-4C23-A7FD-53A5AAFA9400}">
      <dsp:nvSpPr>
        <dsp:cNvPr id="0" name=""/>
        <dsp:cNvSpPr/>
      </dsp:nvSpPr>
      <dsp:spPr>
        <a:xfrm>
          <a:off x="0" y="3037650"/>
          <a:ext cx="5181600" cy="14297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fever &gt;100.4 need to be evaluated and they need IV antibiotics. </a:t>
          </a:r>
        </a:p>
      </dsp:txBody>
      <dsp:txXfrm>
        <a:off x="69794" y="3107444"/>
        <a:ext cx="5042012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E892-740C-4869-92CE-4EF8A0766C3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CD60-A827-4F10-B757-3AFC468E1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7ddc32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87ddc32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87ddc32c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87ddc32c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8e88736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8e88736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887360c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8e887360c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8e887360c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8e887360c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8e887360c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8e887360c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8e887360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8e887360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8f19924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8f19924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86c94f62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86c94f62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6c94f6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6c94f6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87ddc3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87ddc3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86c94f6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86c94f62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6c94f62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86c94f62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87ddc32c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87ddc32c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86c94f62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86c94f62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87ddc32c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87ddc32c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1247-3C5A-3B4F-BF98-3531B7DF7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88020"/>
            <a:ext cx="6858000" cy="1121943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C82F2-C29A-BD40-915C-C9DA0A987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B1B2-ED0D-4343-B03D-3129CA0A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0F55-8B95-2040-94B4-6224D03B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C541-E6B5-0E4D-ABE0-15857CAE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C8D-9639-E04A-87C1-BA96515C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90129" cy="1325563"/>
          </a:xfrm>
        </p:spPr>
        <p:txBody>
          <a:bodyPr>
            <a:normAutofit/>
          </a:bodyPr>
          <a:lstStyle>
            <a:lvl1pPr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B20E-1805-D049-81A0-70E948AD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861C0-3987-BE4C-8C60-7B1B53A9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7879C-9500-3A42-B801-AAA86B6C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0755-730D-9543-A0E0-46849BCB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20E-2F64-824A-A030-26760E94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77469"/>
            <a:ext cx="7702064" cy="1585007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460ED-E278-9C4A-B409-22F83A7D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299C-F021-9041-BAD5-19CBE89E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D7AE-28CE-7144-9031-156DC509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FC9C-4A77-8B46-BCAF-30643D3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C27E-92D3-8B46-AF7F-FA7F4857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107132" cy="1325563"/>
          </a:xfrm>
        </p:spPr>
        <p:txBody>
          <a:bodyPr>
            <a:normAutofit/>
          </a:bodyPr>
          <a:lstStyle>
            <a:lvl1pPr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A545-8741-B442-8583-CD3BB05A5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40680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0BD41-2952-1F41-9AB8-BCB1E2EA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9492" y="1825625"/>
            <a:ext cx="32419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506FD-8478-5B4C-9ACD-E751C8A9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96A49-2CB6-C048-898B-6A0C6500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BBF1-0B4D-724B-AE52-9699AFCE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8F3D-7060-3941-923B-07337403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027783" cy="1325563"/>
          </a:xfrm>
        </p:spPr>
        <p:txBody>
          <a:bodyPr>
            <a:normAutofit/>
          </a:bodyPr>
          <a:lstStyle>
            <a:lvl1pPr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3FD8A-70E5-A944-A829-83B0898E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E46E4-5BAD-4049-8903-332B6714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F50A4-F2BA-DD4A-9C13-156E52ED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9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7E0A1-9653-9E42-9D8B-EA1BE8A6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3E68D-EFE1-674B-8B00-DEBF6944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7437A-4155-3741-B6B1-5282D057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2430-7A19-9245-847E-E1601F2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5179622" cy="82749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FD0AA-84B7-A546-BED2-62AF3ECB7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957270"/>
            <a:ext cx="5594560" cy="42092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68134-16FE-DB4F-A1D6-E8FBB79E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284694"/>
            <a:ext cx="3195903" cy="3835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77802-D99D-1F46-BE4D-86ED27C7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90551-AB21-DD41-A56A-396921B9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F68C-FD98-F34A-AC5C-5C94A717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68037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37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1DACC9-343F-1D4B-9691-0EBF10C56F2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3519C-1851-7840-926A-7DF95942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367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8C7F-516A-7E41-9C22-5FE6E8D7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739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168C-1C9D-DB49-93C7-DABF7DE92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500C-DF76-9D4F-A4ED-3431B48220E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3/10/2022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EA33-A052-2A42-99CC-273442AA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4DCBC-2E7C-9C4E-8F52-A032D9529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B7E0-EB56-B740-A1E9-CB8091DB193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82F934-FAD4-44AA-9BA5-F6A305C8D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715" y="2868028"/>
            <a:ext cx="6858000" cy="1121943"/>
          </a:xfrm>
        </p:spPr>
        <p:txBody>
          <a:bodyPr/>
          <a:lstStyle/>
          <a:p>
            <a:r>
              <a:rPr lang="en-US" dirty="0"/>
              <a:t>Blood Disorders &amp; </a:t>
            </a:r>
            <a:br>
              <a:rPr lang="en-US" dirty="0"/>
            </a:br>
            <a:r>
              <a:rPr lang="en-US" dirty="0"/>
              <a:t>Adrenal Insufficiency: </a:t>
            </a:r>
            <a:br>
              <a:rPr lang="en-US" dirty="0"/>
            </a:br>
            <a:r>
              <a:rPr lang="en-US" dirty="0"/>
              <a:t>What You Need to Know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1248FA-E415-4C5D-A132-55D348C74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643" y="4419600"/>
            <a:ext cx="6858000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Dr. Chittalsinh Raulji</a:t>
            </a:r>
            <a:r>
              <a:rPr lang="en-US" sz="2400" b="0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, Hematology/Oncology</a:t>
            </a:r>
          </a:p>
          <a:p>
            <a:pPr algn="ctr"/>
            <a:r>
              <a:rPr lang="en-US" sz="2400" b="1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Dr. Monina Cabrera</a:t>
            </a:r>
            <a:r>
              <a:rPr lang="en-US" sz="2400" b="0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, Endocrinology</a:t>
            </a:r>
          </a:p>
          <a:p>
            <a:pPr algn="ctr"/>
            <a:r>
              <a:rPr lang="en-US" sz="2400" b="0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Children's Hospital &amp; Medical Center</a:t>
            </a:r>
            <a:endParaRPr lang="en-US" sz="24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Wednesday, March 9, 3-4 PM CST</a:t>
            </a:r>
          </a:p>
        </p:txBody>
      </p:sp>
    </p:spTree>
    <p:extLst>
      <p:ext uri="{BB962C8B-B14F-4D97-AF65-F5344CB8AC3E}">
        <p14:creationId xmlns:p14="http://schemas.microsoft.com/office/powerpoint/2010/main" val="32614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of a blood clot.">
            <a:extLst>
              <a:ext uri="{FF2B5EF4-FFF2-40B4-BE49-F238E27FC236}">
                <a16:creationId xmlns:a16="http://schemas.microsoft.com/office/drawing/2014/main" id="{BD9EAAFD-4CF8-7640-93F7-7F4F91C6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09099"/>
            <a:ext cx="6019800" cy="52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78B3A-A03A-234C-B708-F96A6B944E10}"/>
              </a:ext>
            </a:extLst>
          </p:cNvPr>
          <p:cNvSpPr txBox="1"/>
          <p:nvPr/>
        </p:nvSpPr>
        <p:spPr>
          <a:xfrm>
            <a:off x="1081983" y="685800"/>
            <a:ext cx="513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Platelets</a:t>
            </a:r>
          </a:p>
        </p:txBody>
      </p:sp>
    </p:spTree>
    <p:extLst>
      <p:ext uri="{BB962C8B-B14F-4D97-AF65-F5344CB8AC3E}">
        <p14:creationId xmlns:p14="http://schemas.microsoft.com/office/powerpoint/2010/main" val="299898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mune Thrombocytopenic Purpura as a Sequela of COVID-19">
            <a:extLst>
              <a:ext uri="{FF2B5EF4-FFF2-40B4-BE49-F238E27FC236}">
                <a16:creationId xmlns:a16="http://schemas.microsoft.com/office/drawing/2014/main" id="{E12F44A5-418E-A843-B99D-D67EFEA0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7510"/>
            <a:ext cx="3851115" cy="28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6E420-9BE0-A245-846C-3B5A97AC8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" b="13848"/>
          <a:stretch/>
        </p:blipFill>
        <p:spPr>
          <a:xfrm>
            <a:off x="3276600" y="4812193"/>
            <a:ext cx="5698533" cy="1993618"/>
          </a:xfrm>
          <a:prstGeom prst="snip1Rect">
            <a:avLst>
              <a:gd name="adj" fmla="val 47303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917359-B3B0-A742-B851-B715FC7D9BFE}"/>
              </a:ext>
            </a:extLst>
          </p:cNvPr>
          <p:cNvSpPr txBox="1"/>
          <p:nvPr/>
        </p:nvSpPr>
        <p:spPr>
          <a:xfrm>
            <a:off x="0" y="609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Thrombocytopenic Purpura (ITP)</a:t>
            </a:r>
          </a:p>
        </p:txBody>
      </p:sp>
    </p:spTree>
    <p:extLst>
      <p:ext uri="{BB962C8B-B14F-4D97-AF65-F5344CB8AC3E}">
        <p14:creationId xmlns:p14="http://schemas.microsoft.com/office/powerpoint/2010/main" val="197326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4FACF-1FD0-44E7-BC24-06F5618E9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7984890" cy="5138908"/>
          </a:xfrm>
        </p:spPr>
      </p:pic>
    </p:spTree>
    <p:extLst>
      <p:ext uri="{BB962C8B-B14F-4D97-AF65-F5344CB8AC3E}">
        <p14:creationId xmlns:p14="http://schemas.microsoft.com/office/powerpoint/2010/main" val="250982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2AEB-DA38-4A9D-8416-9F6D9647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6146800" cy="85180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0EE3-B9FF-4DA1-A147-03DD0C5D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194486"/>
            <a:ext cx="8178800" cy="329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Acute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IVIG</a:t>
            </a:r>
          </a:p>
          <a:p>
            <a:pPr marL="0" indent="0">
              <a:buNone/>
            </a:pPr>
            <a:r>
              <a:rPr lang="en-US" sz="2800" dirty="0"/>
              <a:t>	Steroids</a:t>
            </a:r>
          </a:p>
          <a:p>
            <a:pPr marL="0" indent="0">
              <a:buNone/>
            </a:pPr>
            <a:r>
              <a:rPr lang="en-US" sz="2800" u="sng" dirty="0"/>
              <a:t>Chronic</a:t>
            </a:r>
          </a:p>
          <a:p>
            <a:pPr marL="0" indent="0">
              <a:buNone/>
            </a:pPr>
            <a:r>
              <a:rPr lang="en-US" sz="2800" dirty="0"/>
              <a:t>	Immune-suppression</a:t>
            </a:r>
          </a:p>
          <a:p>
            <a:pPr marL="0" indent="0">
              <a:buNone/>
            </a:pPr>
            <a:r>
              <a:rPr lang="en-US" sz="2800" dirty="0"/>
              <a:t>	Bone Marrow stimulation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6664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A4EF-2EC8-4DF8-9AD7-EE8EC75D23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5106988" cy="1325563"/>
          </a:xfrm>
        </p:spPr>
        <p:txBody>
          <a:bodyPr anchor="t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Platelets Higher than 100K are ALWAYS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8BA82-46CC-4D1E-91A1-E86DAA7EBF5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1000" y="1825625"/>
            <a:ext cx="340677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Platelet Count &lt; 75000</a:t>
            </a:r>
          </a:p>
          <a:p>
            <a:r>
              <a:rPr lang="en-US" sz="2400" dirty="0"/>
              <a:t>AVOID</a:t>
            </a:r>
          </a:p>
          <a:p>
            <a:pPr lvl="1"/>
            <a:r>
              <a:rPr lang="en-US" sz="2400" dirty="0"/>
              <a:t>Hockey</a:t>
            </a:r>
          </a:p>
          <a:p>
            <a:pPr lvl="1"/>
            <a:r>
              <a:rPr lang="en-US" sz="2400" dirty="0"/>
              <a:t>Boxing</a:t>
            </a:r>
          </a:p>
          <a:p>
            <a:pPr lvl="1"/>
            <a:r>
              <a:rPr lang="en-US" sz="2400" dirty="0"/>
              <a:t>Diving</a:t>
            </a:r>
          </a:p>
          <a:p>
            <a:pPr lvl="1"/>
            <a:r>
              <a:rPr lang="en-US" sz="2400" dirty="0"/>
              <a:t>Hang-glide</a:t>
            </a:r>
          </a:p>
          <a:p>
            <a:pPr lvl="1"/>
            <a:r>
              <a:rPr lang="en-US" sz="2400" dirty="0"/>
              <a:t>Football</a:t>
            </a:r>
          </a:p>
          <a:p>
            <a:pPr lvl="1"/>
            <a:r>
              <a:rPr lang="en-US" sz="2400" dirty="0"/>
              <a:t>Rugby</a:t>
            </a:r>
          </a:p>
          <a:p>
            <a:pPr lvl="1"/>
            <a:r>
              <a:rPr lang="en-US" sz="2400" dirty="0"/>
              <a:t>Lacrosse</a:t>
            </a:r>
          </a:p>
          <a:p>
            <a:pPr lvl="1"/>
            <a:r>
              <a:rPr lang="en-US" sz="2400" dirty="0"/>
              <a:t>Wrestle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1BB43-61F5-43EB-9EE6-2199C9E42A8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16389" y="1825625"/>
            <a:ext cx="324167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Platelet Count &gt;30 to 50 K </a:t>
            </a:r>
          </a:p>
          <a:p>
            <a:r>
              <a:rPr lang="en-US" sz="3100" dirty="0"/>
              <a:t>Usually OK to Play</a:t>
            </a:r>
          </a:p>
          <a:p>
            <a:pPr lvl="1"/>
            <a:r>
              <a:rPr lang="en-US" sz="3100" dirty="0"/>
              <a:t>Baseball (Wear helmet – no catcher)</a:t>
            </a:r>
          </a:p>
          <a:p>
            <a:pPr lvl="1"/>
            <a:r>
              <a:rPr lang="en-US" sz="3100" dirty="0"/>
              <a:t>Basketball</a:t>
            </a:r>
          </a:p>
          <a:p>
            <a:pPr lvl="1"/>
            <a:r>
              <a:rPr lang="en-US" sz="3100" dirty="0"/>
              <a:t>Swimming</a:t>
            </a:r>
          </a:p>
          <a:p>
            <a:pPr lvl="1"/>
            <a:r>
              <a:rPr lang="en-US" sz="3100" dirty="0"/>
              <a:t>Gymnastics</a:t>
            </a:r>
          </a:p>
          <a:p>
            <a:pPr lvl="1"/>
            <a:r>
              <a:rPr lang="en-US" sz="3100" dirty="0"/>
              <a:t>Skating</a:t>
            </a:r>
          </a:p>
          <a:p>
            <a:pPr lvl="1"/>
            <a:r>
              <a:rPr lang="en-US" sz="3100" dirty="0"/>
              <a:t>Biking</a:t>
            </a:r>
          </a:p>
          <a:p>
            <a:pPr lvl="1"/>
            <a:r>
              <a:rPr lang="en-US" sz="3100" dirty="0"/>
              <a:t>Running</a:t>
            </a:r>
          </a:p>
          <a:p>
            <a:pPr lvl="1"/>
            <a:r>
              <a:rPr lang="en-US" sz="3100" dirty="0"/>
              <a:t>Skiing</a:t>
            </a:r>
          </a:p>
          <a:p>
            <a:pPr lvl="1"/>
            <a:r>
              <a:rPr lang="en-US" sz="3100" dirty="0"/>
              <a:t>Volleyball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1577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8E2E-528F-4A8A-A207-9F0F11C6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72283"/>
            <a:ext cx="3505200" cy="599555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Leukemia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85FAF9E5-9B33-44A8-A540-9B7FA8D47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779261"/>
              </p:ext>
            </p:extLst>
          </p:nvPr>
        </p:nvGraphicFramePr>
        <p:xfrm>
          <a:off x="838200" y="1752600"/>
          <a:ext cx="5486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28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774-A497-4FF7-931C-8136A85E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6477000" cy="119934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During Treatment of Leukemia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6587455D-00C8-41E3-9DA1-E3ECF577E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22200"/>
              </p:ext>
            </p:extLst>
          </p:nvPr>
        </p:nvGraphicFramePr>
        <p:xfrm>
          <a:off x="838200" y="2057400"/>
          <a:ext cx="5181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39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8F4A6-4CCB-43B5-845A-E4F488BF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Insufficiency	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C8A5D6-789E-43CA-94E3-195E5DFD0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Dr. Monina Cabrera</a:t>
            </a:r>
            <a:r>
              <a:rPr lang="en-US" dirty="0"/>
              <a:t>, Endocrinology</a:t>
            </a:r>
            <a:endParaRPr lang="en-US" b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997AE2F-550D-4388-BEC4-E89D8A00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90" y="857251"/>
            <a:ext cx="2023110" cy="11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71628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352800"/>
            <a:ext cx="216217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5943600" cy="192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" sz="4000" dirty="0">
                <a:solidFill>
                  <a:schemeClr val="accent1"/>
                </a:solidFill>
              </a:rPr>
              <a:t>Adrenal </a:t>
            </a:r>
            <a:r>
              <a:rPr lang="en" sz="4000" dirty="0"/>
              <a:t>I</a:t>
            </a:r>
            <a:r>
              <a:rPr lang="en" sz="4000" dirty="0">
                <a:solidFill>
                  <a:schemeClr val="accent1"/>
                </a:solidFill>
              </a:rPr>
              <a:t>nsufficiency</a:t>
            </a:r>
            <a:endParaRPr sz="4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	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-381000" y="2133600"/>
            <a:ext cx="8458200" cy="275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1700" dirty="0"/>
          </a:p>
          <a:p>
            <a:pPr marL="495300" indent="-457200">
              <a:buClr>
                <a:schemeClr val="lt2"/>
              </a:buClr>
              <a:buSzPts val="3000"/>
              <a:buFont typeface="Courier New" panose="02070309020205020404" pitchFamily="49" charset="0"/>
              <a:buChar char="o"/>
            </a:pPr>
            <a:r>
              <a:rPr lang="en" sz="3000" dirty="0"/>
              <a:t>1. General information about adrenal insufficiency </a:t>
            </a:r>
            <a:endParaRPr sz="3000" dirty="0"/>
          </a:p>
          <a:p>
            <a:pPr marL="495300" indent="-457200">
              <a:buClr>
                <a:schemeClr val="lt2"/>
              </a:buClr>
              <a:buSzPts val="3000"/>
              <a:buFont typeface="Arial" panose="020B0604020202020204" pitchFamily="34" charset="0"/>
              <a:buChar char="•"/>
            </a:pPr>
            <a:r>
              <a:rPr lang="en" sz="3000" dirty="0"/>
              <a:t>2. Symptoms of  adrenal crisis</a:t>
            </a:r>
            <a:endParaRPr sz="3000" dirty="0"/>
          </a:p>
          <a:p>
            <a:pPr marL="495300" indent="-457200">
              <a:buClr>
                <a:schemeClr val="lt2"/>
              </a:buClr>
              <a:buSzPts val="3000"/>
              <a:buFont typeface="Arial" panose="020B0604020202020204" pitchFamily="34" charset="0"/>
              <a:buChar char="•"/>
            </a:pPr>
            <a:r>
              <a:rPr lang="en" sz="3000" dirty="0"/>
              <a:t>3. Types of medications used for treating adrenal   </a:t>
            </a:r>
          </a:p>
          <a:p>
            <a:pPr marL="38100">
              <a:buClr>
                <a:schemeClr val="lt2"/>
              </a:buClr>
              <a:buSzPts val="3000"/>
            </a:pPr>
            <a:r>
              <a:rPr lang="en" sz="3000" dirty="0"/>
              <a:t>          insufficiency </a:t>
            </a:r>
            <a:endParaRPr sz="3000" dirty="0"/>
          </a:p>
          <a:p>
            <a:pPr marL="495300" indent="-457200">
              <a:buClr>
                <a:schemeClr val="lt2"/>
              </a:buClr>
              <a:buSzPts val="3000"/>
              <a:buFont typeface="Arial" panose="020B0604020202020204" pitchFamily="34" charset="0"/>
              <a:buChar char="•"/>
            </a:pPr>
            <a:r>
              <a:rPr lang="en" sz="3000" dirty="0"/>
              <a:t>4. Stress dosing</a:t>
            </a: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08596-F6E1-4E84-9EDA-701A9167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Disorders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ADB80-CE1E-4821-B4CE-FC20DEAB1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Dr. Chittalsinh Raulji</a:t>
            </a:r>
            <a:r>
              <a:rPr lang="en-US" sz="1800" b="0" i="0" dirty="0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, Hematology/Oncology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2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6021388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glands</a:t>
            </a:r>
            <a:endParaRPr sz="3600" dirty="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1" y="2416276"/>
            <a:ext cx="3422099" cy="33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2420204"/>
            <a:ext cx="4054324" cy="341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idx="4294967295"/>
          </p:nvPr>
        </p:nvSpPr>
        <p:spPr>
          <a:xfrm>
            <a:off x="0" y="1190625"/>
            <a:ext cx="6781800" cy="687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Regulation of adrenal gland</a:t>
            </a:r>
            <a:endParaRPr sz="3600" dirty="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133600"/>
            <a:ext cx="4419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87900" y="2284950"/>
            <a:ext cx="2964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Stress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68300">
              <a:buClr>
                <a:schemeClr val="dk1"/>
              </a:buClr>
              <a:buSzPts val="2200"/>
              <a:buFont typeface="Roboto"/>
              <a:buChar char="-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Infection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68300">
              <a:buClr>
                <a:schemeClr val="dk1"/>
              </a:buClr>
              <a:buSzPts val="2200"/>
              <a:buFont typeface="Roboto"/>
              <a:buChar char="-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Dehydration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68300">
              <a:buClr>
                <a:schemeClr val="dk1"/>
              </a:buClr>
              <a:buSzPts val="2200"/>
              <a:buFont typeface="Roboto"/>
              <a:buChar char="-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Trauma,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68300">
              <a:buClr>
                <a:schemeClr val="dk1"/>
              </a:buClr>
              <a:buSzPts val="2200"/>
              <a:buFont typeface="Roboto"/>
              <a:buChar char="-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Severe pain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68300">
              <a:buClr>
                <a:schemeClr val="dk1"/>
              </a:buClr>
              <a:buSzPts val="2200"/>
              <a:buFont typeface="Roboto"/>
              <a:buChar char="-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Surgery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 idx="4294967295"/>
          </p:nvPr>
        </p:nvSpPr>
        <p:spPr>
          <a:xfrm>
            <a:off x="-75497" y="685800"/>
            <a:ext cx="6781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hormones</a:t>
            </a:r>
            <a:endParaRPr sz="3600"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494149"/>
            <a:ext cx="6020503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0" y="606248"/>
            <a:ext cx="6019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Cortisol </a:t>
            </a:r>
            <a:endParaRPr sz="3600" dirty="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2" y="1828800"/>
            <a:ext cx="5220878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105400" y="2795993"/>
            <a:ext cx="4276725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Cortisol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“Stress hormone”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Controls blood pressure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Controls blood glucose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Reduces inflammation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Controls metabolism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 idx="4294967295"/>
          </p:nvPr>
        </p:nvSpPr>
        <p:spPr>
          <a:xfrm>
            <a:off x="1" y="838200"/>
            <a:ext cx="6248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Aldosterone</a:t>
            </a:r>
            <a:endParaRPr sz="3600" dirty="0"/>
          </a:p>
        </p:txBody>
      </p:sp>
      <p:sp>
        <p:nvSpPr>
          <p:cNvPr id="104" name="Google Shape;104;p19"/>
          <p:cNvSpPr txBox="1"/>
          <p:nvPr/>
        </p:nvSpPr>
        <p:spPr>
          <a:xfrm>
            <a:off x="4953000" y="2895600"/>
            <a:ext cx="401002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Aldosterone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Controls blood pressure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Controls blood volume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Electrolyte (Na, K) balance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55" y="2057400"/>
            <a:ext cx="5038724" cy="38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 idx="4294967295"/>
          </p:nvPr>
        </p:nvSpPr>
        <p:spPr>
          <a:xfrm>
            <a:off x="76200" y="838200"/>
            <a:ext cx="6553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insufficiency </a:t>
            </a:r>
            <a:endParaRPr sz="3600" dirty="0"/>
          </a:p>
        </p:txBody>
      </p:sp>
      <p:sp>
        <p:nvSpPr>
          <p:cNvPr id="111" name="Google Shape;111;p20"/>
          <p:cNvSpPr txBox="1"/>
          <p:nvPr/>
        </p:nvSpPr>
        <p:spPr>
          <a:xfrm>
            <a:off x="76200" y="1676400"/>
            <a:ext cx="837645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>
              <a:buClr>
                <a:schemeClr val="dk1"/>
              </a:buClr>
              <a:buSzPts val="20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Lack of adrenal hormones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1600">
              <a:buClr>
                <a:schemeClr val="dk1"/>
              </a:buClr>
              <a:buSzPts val="20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Different types: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Primary </a:t>
            </a:r>
            <a:endParaRPr sz="24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Adrenal glands are not working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Aka “Addison’s disease”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Secondary</a:t>
            </a:r>
            <a:endParaRPr sz="24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Pituitary gland is not working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ACTH deficiency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Tertiary</a:t>
            </a:r>
            <a:endParaRPr sz="24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Hypothalamus is not working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Steroid induced adrenal insufficiency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 idx="4294967295"/>
          </p:nvPr>
        </p:nvSpPr>
        <p:spPr>
          <a:xfrm>
            <a:off x="17282" y="779625"/>
            <a:ext cx="6172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insufficiency </a:t>
            </a:r>
            <a:endParaRPr sz="3600" dirty="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2" y="1905000"/>
            <a:ext cx="9126718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6477000" cy="10869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 dirty="0"/>
              <a:t>Adrenal insufficiency - symptoms </a:t>
            </a:r>
            <a:endParaRPr sz="3600" dirty="0"/>
          </a:p>
        </p:txBody>
      </p:sp>
      <p:sp>
        <p:nvSpPr>
          <p:cNvPr id="123" name="Google Shape;123;p22"/>
          <p:cNvSpPr txBox="1"/>
          <p:nvPr/>
        </p:nvSpPr>
        <p:spPr>
          <a:xfrm>
            <a:off x="533400" y="2971800"/>
            <a:ext cx="37782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common: (chronic)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/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Chronic fatigue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Muscle weakness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Loss of appetite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Weight loss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Abdominal pain</a:t>
            </a: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226" y="2001376"/>
            <a:ext cx="4662774" cy="470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 idx="4294967295"/>
          </p:nvPr>
        </p:nvSpPr>
        <p:spPr>
          <a:xfrm>
            <a:off x="-25924" y="1221263"/>
            <a:ext cx="6553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 dirty="0"/>
              <a:t>Adrenal insufficiency - symptoms </a:t>
            </a:r>
            <a:endParaRPr sz="3600" dirty="0"/>
          </a:p>
        </p:txBody>
      </p:sp>
      <p:sp>
        <p:nvSpPr>
          <p:cNvPr id="130" name="Google Shape;130;p23"/>
          <p:cNvSpPr txBox="1"/>
          <p:nvPr/>
        </p:nvSpPr>
        <p:spPr>
          <a:xfrm>
            <a:off x="228600" y="2121287"/>
            <a:ext cx="39357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 symptoms: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Nausea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Vomiting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Diarrhea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Postural hypotension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Irritability and  Depression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Joint pain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Salt craving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Hypoglycemia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Irregular menses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Lack of interest in sex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1" y="3165305"/>
            <a:ext cx="1770737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2135427"/>
            <a:ext cx="2579725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00" y="4800601"/>
            <a:ext cx="3657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 idx="4294967295"/>
          </p:nvPr>
        </p:nvSpPr>
        <p:spPr>
          <a:xfrm>
            <a:off x="0" y="554022"/>
            <a:ext cx="59436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Crisis </a:t>
            </a:r>
            <a:endParaRPr sz="3600" dirty="0"/>
          </a:p>
        </p:txBody>
      </p:sp>
      <p:sp>
        <p:nvSpPr>
          <p:cNvPr id="139" name="Google Shape;139;p24"/>
          <p:cNvSpPr txBox="1"/>
          <p:nvPr/>
        </p:nvSpPr>
        <p:spPr>
          <a:xfrm>
            <a:off x="228600" y="1752600"/>
            <a:ext cx="8368200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>
              <a:buClr>
                <a:schemeClr val="dk1"/>
              </a:buClr>
              <a:buSzPts val="24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serious complication of adrenal insufficiency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6200">
              <a:buClr>
                <a:schemeClr val="dk1"/>
              </a:buClr>
              <a:buSzPts val="2400"/>
            </a:pPr>
            <a:endParaRPr lang="en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Acute adrenal failure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Severe vomiting/diarrhea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Severe dehydration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Orthostatic hypotension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Tachycardia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Loss of consciousness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15646"/>
            <a:ext cx="2286000" cy="18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899" y="4194075"/>
            <a:ext cx="1905000" cy="25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4900574"/>
            <a:ext cx="1772536" cy="1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>
            <a:extLst>
              <a:ext uri="{FF2B5EF4-FFF2-40B4-BE49-F238E27FC236}">
                <a16:creationId xmlns:a16="http://schemas.microsoft.com/office/drawing/2014/main" id="{51C200F0-A03C-EA46-B684-A323BC29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87775"/>
            <a:ext cx="6553199" cy="83388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Blood Composition</a:t>
            </a:r>
          </a:p>
        </p:txBody>
      </p:sp>
      <p:pic>
        <p:nvPicPr>
          <p:cNvPr id="1026" name="Picture 2" descr="Components of blood (article) | Khan Academy">
            <a:extLst>
              <a:ext uri="{FF2B5EF4-FFF2-40B4-BE49-F238E27FC236}">
                <a16:creationId xmlns:a16="http://schemas.microsoft.com/office/drawing/2014/main" id="{5E3B160F-0AAB-F840-AB0C-D2216520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4600"/>
            <a:ext cx="7490548" cy="3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-18068" y="685800"/>
            <a:ext cx="6114068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Adrenal Crisis </a:t>
            </a:r>
            <a:endParaRPr sz="3600" dirty="0"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658938"/>
            <a:ext cx="4847099" cy="519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 idx="4294967295"/>
          </p:nvPr>
        </p:nvSpPr>
        <p:spPr>
          <a:xfrm>
            <a:off x="0" y="1048801"/>
            <a:ext cx="6248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 dirty="0"/>
              <a:t>Adrenal insufficiency - treatment </a:t>
            </a:r>
            <a:endParaRPr sz="3600" dirty="0"/>
          </a:p>
        </p:txBody>
      </p:sp>
      <p:sp>
        <p:nvSpPr>
          <p:cNvPr id="154" name="Google Shape;154;p26"/>
          <p:cNvSpPr txBox="1"/>
          <p:nvPr/>
        </p:nvSpPr>
        <p:spPr>
          <a:xfrm>
            <a:off x="273975" y="1954501"/>
            <a:ext cx="78627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Cortisol / Steroid replacement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83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Hydrocortisone, Prednisone, Dexamethasone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83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Fludrocortisone 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">
              <a:buClr>
                <a:schemeClr val="dk1"/>
              </a:buClr>
              <a:buSzPts val="2200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“Stress dose”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 dose of steroid during times of extreme physical stress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889000" lvl="1" indent="-3429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2x-3x daily oral replacement dose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923" y="3273776"/>
            <a:ext cx="1981500" cy="131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944" y="3235676"/>
            <a:ext cx="2145210" cy="139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 idx="4294967295"/>
          </p:nvPr>
        </p:nvSpPr>
        <p:spPr>
          <a:xfrm>
            <a:off x="0" y="1271675"/>
            <a:ext cx="65532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 dirty="0"/>
              <a:t>Adrenal insufficiency - treatment </a:t>
            </a:r>
            <a:endParaRPr sz="3600" dirty="0"/>
          </a:p>
        </p:txBody>
      </p:sp>
      <p:sp>
        <p:nvSpPr>
          <p:cNvPr id="162" name="Google Shape;162;p27"/>
          <p:cNvSpPr txBox="1"/>
          <p:nvPr/>
        </p:nvSpPr>
        <p:spPr>
          <a:xfrm>
            <a:off x="0" y="2267025"/>
            <a:ext cx="8329725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46100" lvl="1">
              <a:buClr>
                <a:schemeClr val="dk1"/>
              </a:buClr>
              <a:buSzPts val="2200"/>
            </a:pPr>
            <a:r>
              <a:rPr lang="en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Emergency injection of Hydrocortisone (Solu-Cortef) may </a:t>
            </a:r>
          </a:p>
          <a:p>
            <a:pPr marL="546100" lvl="1">
              <a:buClr>
                <a:schemeClr val="dk1"/>
              </a:buClr>
              <a:buSzPts val="2200"/>
            </a:pPr>
            <a:r>
              <a:rPr lang="en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 required in these situations:</a:t>
            </a:r>
          </a:p>
          <a:p>
            <a:pPr marL="914400"/>
            <a:endParaRPr lang="en"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Severe or persistent vomiting or diarrhea</a:t>
            </a: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Lethargy</a:t>
            </a: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Seizures</a:t>
            </a: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Unconsciousness</a:t>
            </a:r>
          </a:p>
          <a:p>
            <a:r>
              <a:rPr lang="en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3886200"/>
            <a:ext cx="27431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 idx="4294967295"/>
          </p:nvPr>
        </p:nvSpPr>
        <p:spPr>
          <a:xfrm>
            <a:off x="-152400" y="1295400"/>
            <a:ext cx="6629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 dirty="0"/>
              <a:t>Adrenal insufficiency - treatment </a:t>
            </a:r>
            <a:endParaRPr sz="3600" dirty="0"/>
          </a:p>
        </p:txBody>
      </p:sp>
      <p:sp>
        <p:nvSpPr>
          <p:cNvPr id="169" name="Google Shape;169;p28"/>
          <p:cNvSpPr txBox="1"/>
          <p:nvPr/>
        </p:nvSpPr>
        <p:spPr>
          <a:xfrm>
            <a:off x="0" y="2267025"/>
            <a:ext cx="8329725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46100" lvl="1">
              <a:buClr>
                <a:schemeClr val="dk1"/>
              </a:buClr>
              <a:buSzPts val="2200"/>
            </a:pPr>
            <a:r>
              <a:rPr lang="en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Emergency injection of Hydrocortisone (Solu-Cortef) </a:t>
            </a: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3124997"/>
            <a:ext cx="4305350" cy="1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525" y="4267200"/>
            <a:ext cx="31242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 idx="4294967295"/>
          </p:nvPr>
        </p:nvSpPr>
        <p:spPr>
          <a:xfrm>
            <a:off x="381000" y="685800"/>
            <a:ext cx="62484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/>
            <a:r>
              <a:rPr lang="en" sz="3600" dirty="0"/>
              <a:t>Thank you!</a:t>
            </a:r>
            <a:endParaRPr sz="3600" dirty="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0"/>
            <a:ext cx="70866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008-69EE-0242-9861-306D14FC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5718779" cy="123348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Red Blood Cell – Hemoglobin </a:t>
            </a:r>
          </a:p>
        </p:txBody>
      </p:sp>
      <p:pic>
        <p:nvPicPr>
          <p:cNvPr id="2050" name="Picture 2" descr="Polycythemia or Too Many Red Blood Cells">
            <a:extLst>
              <a:ext uri="{FF2B5EF4-FFF2-40B4-BE49-F238E27FC236}">
                <a16:creationId xmlns:a16="http://schemas.microsoft.com/office/drawing/2014/main" id="{F2A76560-6434-D34C-A328-8C56D9EA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3" y="3581915"/>
            <a:ext cx="3058298" cy="30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rge red blood cells can be examined with a microscope ">
            <a:extLst>
              <a:ext uri="{FF2B5EF4-FFF2-40B4-BE49-F238E27FC236}">
                <a16:creationId xmlns:a16="http://schemas.microsoft.com/office/drawing/2014/main" id="{126C3C53-DEE2-C947-9F13-70099453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19" y="3776534"/>
            <a:ext cx="4287177" cy="26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BE59C-1C1D-1A4B-A9E7-F08F49B592DE}"/>
              </a:ext>
            </a:extLst>
          </p:cNvPr>
          <p:cNvSpPr txBox="1"/>
          <p:nvPr/>
        </p:nvSpPr>
        <p:spPr>
          <a:xfrm>
            <a:off x="1073492" y="2433529"/>
            <a:ext cx="63126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</a:t>
            </a:r>
            <a:r>
              <a:rPr lang="en-US" sz="3300" dirty="0">
                <a:latin typeface="+mj-lt"/>
              </a:rPr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245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191C-1F97-614F-A771-799AAC08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2481"/>
            <a:ext cx="6934200" cy="1613039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/>
              <a:t>Most Common Anemias in School Aged Children</a:t>
            </a:r>
          </a:p>
        </p:txBody>
      </p:sp>
    </p:spTree>
    <p:extLst>
      <p:ext uri="{BB962C8B-B14F-4D97-AF65-F5344CB8AC3E}">
        <p14:creationId xmlns:p14="http://schemas.microsoft.com/office/powerpoint/2010/main" val="215177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ymptoms of iron deficiency">
            <a:extLst>
              <a:ext uri="{FF2B5EF4-FFF2-40B4-BE49-F238E27FC236}">
                <a16:creationId xmlns:a16="http://schemas.microsoft.com/office/drawing/2014/main" id="{B6A7288A-BEBF-B540-9134-1F54B49F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" y="1752600"/>
            <a:ext cx="729342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0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holding a red cup&#10;&#10;Description automatically generated with medium confidence">
            <a:extLst>
              <a:ext uri="{FF2B5EF4-FFF2-40B4-BE49-F238E27FC236}">
                <a16:creationId xmlns:a16="http://schemas.microsoft.com/office/drawing/2014/main" id="{C4A44985-D656-6F48-8E6C-7E5FAE773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21" y="1412564"/>
            <a:ext cx="4084077" cy="54454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7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DE5C793-C5CD-4A0C-B9B1-1A681882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1"/>
            <a:ext cx="74063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aundice-autoimmune hemolytic anemia">
            <a:extLst>
              <a:ext uri="{FF2B5EF4-FFF2-40B4-BE49-F238E27FC236}">
                <a16:creationId xmlns:a16="http://schemas.microsoft.com/office/drawing/2014/main" id="{B5A1006C-B3BB-D34C-A7B9-946C2B79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85" y="4191000"/>
            <a:ext cx="3177094" cy="20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10 Secrets That Your Urine Reveals About You And Your Health – Ledmain">
            <a:extLst>
              <a:ext uri="{FF2B5EF4-FFF2-40B4-BE49-F238E27FC236}">
                <a16:creationId xmlns:a16="http://schemas.microsoft.com/office/drawing/2014/main" id="{7C57BE34-8F7E-944B-83F6-36FD6CD1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85" y="1869747"/>
            <a:ext cx="3177094" cy="21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5C9E7-6522-844D-8CDD-048B947BB644}"/>
              </a:ext>
            </a:extLst>
          </p:cNvPr>
          <p:cNvSpPr txBox="1"/>
          <p:nvPr/>
        </p:nvSpPr>
        <p:spPr>
          <a:xfrm>
            <a:off x="152400" y="2362200"/>
            <a:ext cx="409118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Hemolytic Anemia:</a:t>
            </a:r>
          </a:p>
          <a:p>
            <a:endParaRPr lang="en-US" sz="3000" dirty="0"/>
          </a:p>
          <a:p>
            <a:r>
              <a:rPr lang="en-US" sz="3000" dirty="0"/>
              <a:t>Hereditary Spherocytosis</a:t>
            </a:r>
          </a:p>
          <a:p>
            <a:endParaRPr lang="en-US" sz="3000" dirty="0"/>
          </a:p>
          <a:p>
            <a:r>
              <a:rPr lang="en-US" sz="3000" dirty="0"/>
              <a:t>Sickle Cell Disease</a:t>
            </a:r>
          </a:p>
          <a:p>
            <a:endParaRPr lang="en-US" sz="3000" dirty="0"/>
          </a:p>
          <a:p>
            <a:r>
              <a:rPr lang="en-US" sz="3000" dirty="0"/>
              <a:t>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2428483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159A7"/>
      </a:dk2>
      <a:lt2>
        <a:srgbClr val="FFFFFF"/>
      </a:lt2>
      <a:accent1>
        <a:srgbClr val="00B2B0"/>
      </a:accent1>
      <a:accent2>
        <a:srgbClr val="F15B40"/>
      </a:accent2>
      <a:accent3>
        <a:srgbClr val="FDB913"/>
      </a:accent3>
      <a:accent4>
        <a:srgbClr val="56B146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482</Words>
  <Application>Microsoft Office PowerPoint</Application>
  <PresentationFormat>On-screen Show (4:3)</PresentationFormat>
  <Paragraphs>163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Roboto</vt:lpstr>
      <vt:lpstr>1_Office Theme</vt:lpstr>
      <vt:lpstr>Blood Disorders &amp;  Adrenal Insufficiency:  What You Need to Know</vt:lpstr>
      <vt:lpstr>Blood Disorders </vt:lpstr>
      <vt:lpstr>Blood Composition</vt:lpstr>
      <vt:lpstr>Red Blood Cell – Hemoglobin </vt:lpstr>
      <vt:lpstr>Most Common Anemias in School Aged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Platelets Higher than 100K are ALWAYS safe</vt:lpstr>
      <vt:lpstr>Leukemia</vt:lpstr>
      <vt:lpstr>During Treatment of Leukemia</vt:lpstr>
      <vt:lpstr>Adrenal Insufficiency </vt:lpstr>
      <vt:lpstr>  Adrenal Insufficiency  </vt:lpstr>
      <vt:lpstr>PowerPoint Presentation</vt:lpstr>
      <vt:lpstr>Adrenal glands</vt:lpstr>
      <vt:lpstr>Regulation of adrenal gland</vt:lpstr>
      <vt:lpstr>Adrenal hormones</vt:lpstr>
      <vt:lpstr>Cortisol </vt:lpstr>
      <vt:lpstr>Aldosterone</vt:lpstr>
      <vt:lpstr>Adrenal insufficiency </vt:lpstr>
      <vt:lpstr>Adrenal insufficiency </vt:lpstr>
      <vt:lpstr>Adrenal insufficiency - symptoms </vt:lpstr>
      <vt:lpstr>Adrenal insufficiency - symptoms </vt:lpstr>
      <vt:lpstr>Adrenal Crisis </vt:lpstr>
      <vt:lpstr>Adrenal Crisis </vt:lpstr>
      <vt:lpstr>Adrenal insufficiency - treatment </vt:lpstr>
      <vt:lpstr>Adrenal insufficiency - treatment </vt:lpstr>
      <vt:lpstr>Adrenal insufficiency - treatment </vt:lpstr>
      <vt:lpstr>Thank you!</vt:lpstr>
    </vt:vector>
  </TitlesOfParts>
  <Company>Children's Hospital &amp;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Symptomatic Students and Staff</dc:title>
  <dc:creator>Administrator</dc:creator>
  <cp:lastModifiedBy>McClintick, Kimberly</cp:lastModifiedBy>
  <cp:revision>94</cp:revision>
  <dcterms:created xsi:type="dcterms:W3CDTF">2020-08-21T20:15:39Z</dcterms:created>
  <dcterms:modified xsi:type="dcterms:W3CDTF">2022-03-10T14:35:35Z</dcterms:modified>
</cp:coreProperties>
</file>